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61" r:id="rId2"/>
    <p:sldId id="397" r:id="rId3"/>
    <p:sldId id="393" r:id="rId4"/>
    <p:sldId id="538" r:id="rId5"/>
    <p:sldId id="257" r:id="rId6"/>
    <p:sldId id="439" r:id="rId7"/>
    <p:sldId id="440" r:id="rId8"/>
    <p:sldId id="441" r:id="rId9"/>
    <p:sldId id="443" r:id="rId10"/>
    <p:sldId id="442" r:id="rId11"/>
    <p:sldId id="445" r:id="rId12"/>
    <p:sldId id="444" r:id="rId13"/>
    <p:sldId id="446" r:id="rId14"/>
    <p:sldId id="447" r:id="rId15"/>
    <p:sldId id="448" r:id="rId16"/>
    <p:sldId id="449" r:id="rId17"/>
    <p:sldId id="450" r:id="rId18"/>
    <p:sldId id="494" r:id="rId19"/>
    <p:sldId id="451" r:id="rId20"/>
    <p:sldId id="454" r:id="rId21"/>
    <p:sldId id="270" r:id="rId22"/>
    <p:sldId id="453" r:id="rId23"/>
    <p:sldId id="452" r:id="rId24"/>
    <p:sldId id="458" r:id="rId25"/>
    <p:sldId id="457" r:id="rId26"/>
    <p:sldId id="476" r:id="rId27"/>
    <p:sldId id="495" r:id="rId28"/>
    <p:sldId id="477" r:id="rId29"/>
    <p:sldId id="496" r:id="rId30"/>
    <p:sldId id="455" r:id="rId31"/>
    <p:sldId id="465" r:id="rId32"/>
    <p:sldId id="464" r:id="rId33"/>
    <p:sldId id="478" r:id="rId34"/>
    <p:sldId id="499" r:id="rId35"/>
    <p:sldId id="462" r:id="rId36"/>
    <p:sldId id="479" r:id="rId37"/>
    <p:sldId id="480" r:id="rId38"/>
    <p:sldId id="481" r:id="rId39"/>
    <p:sldId id="482" r:id="rId40"/>
    <p:sldId id="497" r:id="rId41"/>
    <p:sldId id="498" r:id="rId42"/>
    <p:sldId id="500" r:id="rId43"/>
    <p:sldId id="501" r:id="rId44"/>
    <p:sldId id="502" r:id="rId45"/>
    <p:sldId id="504" r:id="rId46"/>
    <p:sldId id="503" r:id="rId47"/>
    <p:sldId id="505" r:id="rId48"/>
    <p:sldId id="506" r:id="rId49"/>
    <p:sldId id="507" r:id="rId50"/>
    <p:sldId id="508" r:id="rId51"/>
    <p:sldId id="509" r:id="rId52"/>
    <p:sldId id="510" r:id="rId53"/>
    <p:sldId id="511" r:id="rId54"/>
    <p:sldId id="288" r:id="rId55"/>
    <p:sldId id="274" r:id="rId56"/>
    <p:sldId id="466" r:id="rId57"/>
    <p:sldId id="467" r:id="rId58"/>
    <p:sldId id="469" r:id="rId59"/>
    <p:sldId id="468" r:id="rId60"/>
    <p:sldId id="470" r:id="rId61"/>
    <p:sldId id="474" r:id="rId62"/>
    <p:sldId id="473" r:id="rId63"/>
    <p:sldId id="471" r:id="rId64"/>
    <p:sldId id="472" r:id="rId65"/>
    <p:sldId id="475" r:id="rId66"/>
    <p:sldId id="485" r:id="rId67"/>
    <p:sldId id="483" r:id="rId68"/>
    <p:sldId id="486" r:id="rId69"/>
    <p:sldId id="487" r:id="rId70"/>
    <p:sldId id="484" r:id="rId71"/>
    <p:sldId id="488" r:id="rId72"/>
    <p:sldId id="489" r:id="rId73"/>
    <p:sldId id="490" r:id="rId74"/>
    <p:sldId id="491" r:id="rId75"/>
    <p:sldId id="492" r:id="rId76"/>
    <p:sldId id="512" r:id="rId77"/>
    <p:sldId id="513" r:id="rId78"/>
    <p:sldId id="518" r:id="rId79"/>
    <p:sldId id="519" r:id="rId80"/>
    <p:sldId id="520" r:id="rId81"/>
    <p:sldId id="517" r:id="rId82"/>
    <p:sldId id="537" r:id="rId83"/>
    <p:sldId id="516" r:id="rId84"/>
    <p:sldId id="521" r:id="rId85"/>
    <p:sldId id="522" r:id="rId86"/>
    <p:sldId id="523" r:id="rId87"/>
    <p:sldId id="514" r:id="rId88"/>
    <p:sldId id="524" r:id="rId89"/>
    <p:sldId id="525" r:id="rId90"/>
    <p:sldId id="515" r:id="rId91"/>
    <p:sldId id="530" r:id="rId92"/>
    <p:sldId id="529" r:id="rId93"/>
    <p:sldId id="531" r:id="rId94"/>
    <p:sldId id="533" r:id="rId95"/>
    <p:sldId id="532" r:id="rId96"/>
    <p:sldId id="527" r:id="rId97"/>
    <p:sldId id="534" r:id="rId98"/>
    <p:sldId id="535" r:id="rId99"/>
    <p:sldId id="536" r:id="rId100"/>
    <p:sldId id="493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843C0C"/>
    <a:srgbClr val="660066"/>
    <a:srgbClr val="BF9000"/>
    <a:srgbClr val="00B050"/>
    <a:srgbClr val="409F0F"/>
    <a:srgbClr val="CC3300"/>
    <a:srgbClr val="CC0099"/>
    <a:srgbClr val="CC9900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C041C-11BE-4A65-ACC0-81830D093DF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8F69E-B7FD-4148-A4FB-4843C997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4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56618-F890-EA0F-D29A-646E8073D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BF178-51C1-604F-3A98-4330A40E4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492D5-D8C9-2337-472A-35606132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FB17-2D45-4F50-95DF-865D955D3F02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072CD-5D2C-1C0E-D3AE-B161B208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50D0D-4B9C-A5F1-566C-04783332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7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266F-981E-95E9-3DDD-1BD5F728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BDF48-EDF8-B1CD-0642-915BE9D99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00A7D-6E96-9ABE-E3C5-8DA5087B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CD6C-5A17-48DD-B4E0-9156909C155F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BCD61-D1EE-9B1B-3FFE-70F35019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EFF12-6A17-E7D8-57FF-E5E7088D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1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1BAA6-44CD-8713-7ED3-913619D71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26404-ECBB-600D-B7B9-A9F1D6A6C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08DFE-0F6A-6782-BFD1-147CA7A8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B6D50-8537-4F17-B8F6-ED0444EF8315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59D5A-14D0-86A5-B356-2D6AC48F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208BC-414A-C17D-FC83-9BC676C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6ACC-D735-06E0-8D29-9B8DAF6DC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2322657"/>
          </a:xfrm>
        </p:spPr>
        <p:txBody>
          <a:bodyPr>
            <a:noAutofit/>
          </a:bodyPr>
          <a:lstStyle>
            <a:lvl1pPr algn="ctr">
              <a:defRPr sz="6000">
                <a:solidFill>
                  <a:srgbClr val="00B0F0"/>
                </a:solidFill>
                <a:latin typeface="Georgia Pro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5D8CBA-3866-BCF8-E595-B34D46BD5F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5891" y="2780145"/>
            <a:ext cx="7370618" cy="384290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Georgia Pro" panose="02040502050405020303" pitchFamily="18" charset="0"/>
              </a:defRPr>
            </a:lvl1pPr>
            <a:lvl2pPr marL="457200" indent="0">
              <a:buNone/>
              <a:defRPr sz="1800">
                <a:latin typeface="Georgia Pro" panose="02040502050405020303" pitchFamily="18" charset="0"/>
              </a:defRPr>
            </a:lvl2pPr>
            <a:lvl3pPr marL="914400" indent="0">
              <a:buNone/>
              <a:defRPr sz="1600">
                <a:latin typeface="Georgia Pro" panose="02040502050405020303" pitchFamily="18" charset="0"/>
              </a:defRPr>
            </a:lvl3pPr>
            <a:lvl4pPr marL="1371600" indent="0">
              <a:buNone/>
              <a:defRPr sz="1400">
                <a:latin typeface="Georgia Pro" panose="02040502050405020303" pitchFamily="18" charset="0"/>
              </a:defRPr>
            </a:lvl4pPr>
            <a:lvl5pPr marL="1828800" indent="0">
              <a:buNone/>
              <a:defRPr sz="1400">
                <a:latin typeface="Georgia Pro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AFBC268-A850-0034-4281-C72F5774B7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780145"/>
            <a:ext cx="3715327" cy="3842905"/>
          </a:xfrm>
        </p:spPr>
        <p:txBody>
          <a:bodyPr/>
          <a:lstStyle>
            <a:lvl1pPr>
              <a:defRPr>
                <a:latin typeface="Georgia Pro" panose="02040502050405020303" pitchFamily="18" charset="0"/>
              </a:defRPr>
            </a:lvl1pPr>
            <a:lvl2pPr>
              <a:defRPr>
                <a:latin typeface="Georgia Pro" panose="02040502050405020303" pitchFamily="18" charset="0"/>
              </a:defRPr>
            </a:lvl2pPr>
            <a:lvl3pPr>
              <a:defRPr>
                <a:latin typeface="Georgia Pro" panose="02040502050405020303" pitchFamily="18" charset="0"/>
              </a:defRPr>
            </a:lvl3pPr>
            <a:lvl4pPr>
              <a:defRPr>
                <a:latin typeface="Georgia Pro" panose="02040502050405020303" pitchFamily="18" charset="0"/>
              </a:defRPr>
            </a:lvl4pPr>
            <a:lvl5pPr>
              <a:defRPr>
                <a:latin typeface="Georgia Pro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33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0A6E-695D-16BE-EA9F-CDCAC3FE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146D6-E07E-CD2A-3303-218F219E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B760-9B2E-7826-CFDF-E8715544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72BC-9983-4A7E-BD9A-E585940DBBBC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4F61E-ED1B-150A-3BB4-3CEEB7A1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41D76-4CB1-1E2B-9DE1-630A7175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D7F5-3E28-B976-8E09-709BAEE5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582FE-A2CA-D72A-5F6E-C04D5BEAC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62887-170A-209D-BB91-D6287A76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F76D7-49C9-4FA3-86AA-FCB875E26DAB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FB065-AFF6-0D6F-655E-B4E4A1E13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0449B-513F-9BC1-900D-CC32BB1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E27F-F76E-A001-9E7B-D4847702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180B-A739-64AF-6499-0749B4115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3C341-084C-3138-3A6D-7798185C5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4A0F-E822-9762-C0D0-648FD609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7F6-F211-45CF-AF82-E0DC822E7488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97E5B-3935-BFAC-78FB-9DFA1B28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6ADE-EC9B-1F75-C338-808AB920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3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2308-4BA7-7373-E90F-615DB1A9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489EE-7DDF-2586-5BCF-7BAA96C43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98D37-5658-1D5C-0DB1-F34E303C2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F7774-59FE-B6E4-8639-6B8AD6F74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AF18C-1F53-10EE-0A99-0FA6EBC98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434A5-48C3-40A5-4ACE-F656FBEB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01CC-FBBE-4CF7-9863-3DBC4C7C7D99}" type="datetime1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F6DD5-FAB7-8597-963E-28A4F1EE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5EB56-701B-2477-590C-1BA9366D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9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A0F2-3C4C-9A47-8D17-685B8B20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65786F-372E-10B7-1BCE-EE656B1B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D94EC-5FC7-4A2B-A8C4-1BF41321F207}" type="datetime1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D3434-45FE-4A30-7B0E-2BA75503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C0597-3FEA-2C73-3A56-4502FF90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CB61F-8E6C-781C-2D59-37E0CDF2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7839-5B0D-408E-81B6-756129923113}" type="datetime1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B051C9-6548-CC09-67FA-6DB474B3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40764-EFB1-6527-0B48-BB4C4D38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2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698C-0042-AC01-456C-5FAF4F92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57E8-1CF5-5538-24F9-6DA535094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7E6E8-5BCD-349B-D9AC-B8899423B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DA56A-504C-AD61-4B7A-51AA61A2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578A-DE5B-45E6-9CF6-B8AD1263396D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9F371-F23F-4409-D3EC-F38B2B92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55058-B33B-C4A3-BD8F-0A69F1F2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9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57C6-1130-5E8D-C5E0-2BD96075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5298A-C51A-6C59-82D9-615E4EC684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16970-2629-A755-83C6-2CDBAB0C0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66FAD-17C1-1858-D42B-3246152E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2BE0-7418-400D-B0B4-E5E84F3A11FC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580BB-FD79-2506-9F7D-8B6AA047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20670-65CB-48DE-717C-CB1CAAD2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7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635DE-AF8B-3B53-C8E5-31C0B14F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D6DCA-6E98-F8A8-6B0E-77ED9ACDD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06B4A-FF72-25E7-BF11-D5B73AEA2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C3B1B-59BD-47ED-BA05-716925A1E843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ABB64-9B07-E005-B886-CBD702959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518EA-9C01-2AAD-B805-417D677A7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2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3" Type="http://schemas.openxmlformats.org/officeDocument/2006/relationships/image" Target="../media/image85.pn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ADDB-E9AA-9F0F-4258-3657C71B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028" y="245208"/>
            <a:ext cx="8098971" cy="20687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การวิเคราะห์ข้อมูลเบื้องต้น</a:t>
            </a:r>
            <a:b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72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</a:t>
            </a:r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MS Excel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7FC726-1845-8489-894A-FBA1AC104D7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r="1604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A185A-4BAB-779C-C22A-BE35E71B2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4566" y="2559190"/>
            <a:ext cx="7035894" cy="262863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th-TH" sz="36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สาขาวิชาการบัญชี</a:t>
            </a:r>
          </a:p>
          <a:p>
            <a:pPr algn="ctr"/>
            <a:r>
              <a:rPr lang="th-TH" sz="36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คณะวิทยาการจัดการ มหาวิทยาลัยราชภัฏเทพสตรี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xx -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yy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พฤศจิกายน 2567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6DB88-8212-E934-5B4A-7E8E4BC9EC55}"/>
              </a:ext>
            </a:extLst>
          </p:cNvPr>
          <p:cNvSpPr txBox="1"/>
          <p:nvPr/>
        </p:nvSpPr>
        <p:spPr>
          <a:xfrm>
            <a:off x="5922606" y="5761853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h-TH" sz="18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ผศ.ดร.ปิยะพงษ์  แดงขำ</a:t>
            </a:r>
          </a:p>
          <a:p>
            <a:pPr algn="r"/>
            <a:r>
              <a:rPr lang="th-TH" sz="18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สาขาวิชาวิศวกรรมการสื่อสารและสารสนเทศ</a:t>
            </a:r>
          </a:p>
          <a:p>
            <a:pPr algn="r"/>
            <a:r>
              <a:rPr lang="th-TH" sz="18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คณะเทคโนโลยีอุตสาหกรรม มหาวิทยาลัยราชภัฏเทพสตรี</a:t>
            </a:r>
            <a:endParaRPr lang="en-US" sz="1800" b="1" dirty="0">
              <a:solidFill>
                <a:schemeClr val="accent1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911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D862C-D3CB-D686-ADE1-63D62AB8BA87}"/>
              </a:ext>
            </a:extLst>
          </p:cNvPr>
          <p:cNvSpPr txBox="1"/>
          <p:nvPr/>
        </p:nvSpPr>
        <p:spPr>
          <a:xfrm>
            <a:off x="764333" y="1305341"/>
            <a:ext cx="10357757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40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largest value in a set of values</a:t>
            </a:r>
          </a:p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MIN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: </a:t>
            </a:r>
            <a:r>
              <a:rPr lang="en-US" sz="40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smallest number in a set of values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AVERAGE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40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average of the arguments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SUM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40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summation value in a set of values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COUNT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40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number of cells in a set of values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7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on top of papers&#10;&#10;Description automatically generated">
            <a:extLst>
              <a:ext uri="{FF2B5EF4-FFF2-40B4-BE49-F238E27FC236}">
                <a16:creationId xmlns:a16="http://schemas.microsoft.com/office/drawing/2014/main" id="{B9A455A6-10BC-155F-93A6-F7E58EAB9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04A6F-891A-0EA2-8439-07AD97F339F8}"/>
              </a:ext>
            </a:extLst>
          </p:cNvPr>
          <p:cNvSpPr txBox="1"/>
          <p:nvPr/>
        </p:nvSpPr>
        <p:spPr>
          <a:xfrm>
            <a:off x="419878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ให้คำนวณหาค่า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max, min, average, sum, count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priceEach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401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04A6F-891A-0EA2-8439-07AD97F339F8}"/>
              </a:ext>
            </a:extLst>
          </p:cNvPr>
          <p:cNvSpPr txBox="1"/>
          <p:nvPr/>
        </p:nvSpPr>
        <p:spPr>
          <a:xfrm>
            <a:off x="419878" y="1392513"/>
            <a:ext cx="11772123" cy="25545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test2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 คัดลอกข้อมูลจาก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order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 50 แถวแรก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2.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ให้คำนวณหาค่า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max, min, average, sum, count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quantityOrdered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priceEach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036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D08D8-2C72-3795-B702-2B9DEF8C7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68" b="24001"/>
          <a:stretch/>
        </p:blipFill>
        <p:spPr>
          <a:xfrm>
            <a:off x="0" y="1529036"/>
            <a:ext cx="12192000" cy="2809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50884-6C78-5C97-7D38-EA36F1E78A70}"/>
              </a:ext>
            </a:extLst>
          </p:cNvPr>
          <p:cNvSpPr txBox="1"/>
          <p:nvPr/>
        </p:nvSpPr>
        <p:spPr>
          <a:xfrm>
            <a:off x="4637027" y="2907574"/>
            <a:ext cx="7554973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worksheet: test2</a:t>
            </a:r>
            <a:endParaRPr lang="th-TH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column G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total</a:t>
            </a:r>
          </a:p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ใส่สูตร 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D2*E2</a:t>
            </a:r>
          </a:p>
        </p:txBody>
      </p:sp>
    </p:spTree>
    <p:extLst>
      <p:ext uri="{BB962C8B-B14F-4D97-AF65-F5344CB8AC3E}">
        <p14:creationId xmlns:p14="http://schemas.microsoft.com/office/powerpoint/2010/main" val="102942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7D91F-8BFD-05EF-EC0B-EEFCC704D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67" b="23704"/>
          <a:stretch/>
        </p:blipFill>
        <p:spPr>
          <a:xfrm>
            <a:off x="0" y="1529036"/>
            <a:ext cx="12192000" cy="2828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6BCEC3-2DA5-B9E7-5BB1-CF0C0F9E6B25}"/>
              </a:ext>
            </a:extLst>
          </p:cNvPr>
          <p:cNvSpPr txBox="1"/>
          <p:nvPr/>
        </p:nvSpPr>
        <p:spPr>
          <a:xfrm>
            <a:off x="5663395" y="3855106"/>
            <a:ext cx="627045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จะได้ยอดรวมของการสั่งซื้อ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4741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87467-DA33-77E3-EDA4-C6303DD94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67" b="24299"/>
          <a:stretch/>
        </p:blipFill>
        <p:spPr>
          <a:xfrm>
            <a:off x="0" y="1314429"/>
            <a:ext cx="12192000" cy="2791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7BDC6-35A7-5998-7D42-FD88544BA85A}"/>
              </a:ext>
            </a:extLst>
          </p:cNvPr>
          <p:cNvSpPr txBox="1"/>
          <p:nvPr/>
        </p:nvSpPr>
        <p:spPr>
          <a:xfrm>
            <a:off x="5310530" y="4128107"/>
            <a:ext cx="660014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copy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สูตร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ลากยาวให้ครบทุกแถว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1699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CF5B-8D91-5012-C447-35051AB54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65" b="23704"/>
          <a:stretch/>
        </p:blipFill>
        <p:spPr>
          <a:xfrm>
            <a:off x="0" y="1538368"/>
            <a:ext cx="12192000" cy="28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3C60A-42AB-0E54-6CED-872248B85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7" r="25995" b="35494"/>
          <a:stretch/>
        </p:blipFill>
        <p:spPr>
          <a:xfrm>
            <a:off x="125504" y="2981484"/>
            <a:ext cx="11940992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48D00-E9FD-997C-860A-AFC8172C4D97}"/>
              </a:ext>
            </a:extLst>
          </p:cNvPr>
          <p:cNvSpPr txBox="1"/>
          <p:nvPr/>
        </p:nvSpPr>
        <p:spPr>
          <a:xfrm>
            <a:off x="317241" y="1409604"/>
            <a:ext cx="11772123" cy="19389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ให้สร้างคอลัมน์อีก 3 ดังภาพด้านล่าง (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H, I, J)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 คำนวณส่วนลดในคอลัมน์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</a:t>
            </a: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2.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คำนวณราคาหักส่วนลดในคอลัมน์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33425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A9C0-BE50-8CE8-91C6-F1D130E31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E4DBA4-5D81-EF48-5C8A-74CC1F15A38E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DAF54-B6EF-5428-86F2-D870790E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5EEDC-04CF-6FC0-83EE-73B45475A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7" r="25995" b="35494"/>
          <a:stretch/>
        </p:blipFill>
        <p:spPr>
          <a:xfrm>
            <a:off x="125504" y="1479256"/>
            <a:ext cx="11940992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29E93F-ACB9-B687-8C15-7ACBFBC75680}"/>
              </a:ext>
            </a:extLst>
          </p:cNvPr>
          <p:cNvSpPr txBox="1"/>
          <p:nvPr/>
        </p:nvSpPr>
        <p:spPr>
          <a:xfrm>
            <a:off x="7688424" y="2710403"/>
            <a:ext cx="4378072" cy="1015663"/>
          </a:xfrm>
          <a:prstGeom prst="rect">
            <a:avLst/>
          </a:prstGeom>
          <a:solidFill>
            <a:srgbClr val="BF9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=$J$2/100*G2</a:t>
            </a:r>
          </a:p>
        </p:txBody>
      </p:sp>
    </p:spTree>
    <p:extLst>
      <p:ext uri="{BB962C8B-B14F-4D97-AF65-F5344CB8AC3E}">
        <p14:creationId xmlns:p14="http://schemas.microsoft.com/office/powerpoint/2010/main" val="741310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CB862-67A6-3F5F-58C6-A61EB40ED5F8}"/>
              </a:ext>
            </a:extLst>
          </p:cNvPr>
          <p:cNvSpPr txBox="1"/>
          <p:nvPr/>
        </p:nvSpPr>
        <p:spPr>
          <a:xfrm>
            <a:off x="0" y="2459504"/>
            <a:ext cx="12192000" cy="1631216"/>
          </a:xfrm>
          <a:prstGeom prst="rect">
            <a:avLst/>
          </a:prstGeom>
          <a:solidFill>
            <a:srgbClr val="843C0C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2.Data Queries</a:t>
            </a:r>
            <a:endParaRPr lang="en-US" sz="10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BFC81-3328-3F4F-2DB3-5C1BE08B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0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56DEC-BFD2-BCBC-04CA-BE453962C514}"/>
              </a:ext>
            </a:extLst>
          </p:cNvPr>
          <p:cNvSpPr txBox="1"/>
          <p:nvPr/>
        </p:nvSpPr>
        <p:spPr>
          <a:xfrm>
            <a:off x="341991" y="1013749"/>
            <a:ext cx="64413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36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60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xx</a:t>
            </a:r>
            <a:r>
              <a:rPr lang="th-TH" sz="60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พฤศจิกายน 2567</a:t>
            </a:r>
            <a:endParaRPr lang="th-TH" sz="4400" b="1" dirty="0">
              <a:solidFill>
                <a:srgbClr val="00206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  <a:endParaRPr lang="en-US" sz="3200" b="1" dirty="0">
              <a:solidFill>
                <a:srgbClr val="BF900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Test Data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Basic Function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3200" b="1" dirty="0">
              <a:solidFill>
                <a:srgbClr val="BF900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Data Queries</a:t>
            </a:r>
            <a:endParaRPr lang="en-US" sz="3200" b="1" dirty="0">
              <a:solidFill>
                <a:srgbClr val="843C0C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Sorting Data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Filter Data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Query with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DE3C2-98DB-028B-9DF9-A3E818AAE4C3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6000" b="1" dirty="0">
                <a:solidFill>
                  <a:schemeClr val="bg1"/>
                </a:solidFill>
              </a:rPr>
              <a:t>ตารางอบรม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2CDB2-2307-5752-83FD-802734D2BA4A}"/>
              </a:ext>
            </a:extLst>
          </p:cNvPr>
          <p:cNvSpPr txBox="1"/>
          <p:nvPr/>
        </p:nvSpPr>
        <p:spPr>
          <a:xfrm>
            <a:off x="6366074" y="1013749"/>
            <a:ext cx="64413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36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60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xx</a:t>
            </a:r>
            <a:r>
              <a:rPr lang="th-TH" sz="60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พฤศจิกายน 2567</a:t>
            </a:r>
            <a:endParaRPr lang="th-TH" sz="3200" b="1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Power Queries</a:t>
            </a:r>
            <a:endParaRPr lang="th-TH" sz="3200" b="1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Group By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Merge Queries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3200" b="1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Data Manipulation</a:t>
            </a:r>
            <a:endParaRPr lang="th-TH" sz="3200" b="1" dirty="0">
              <a:solidFill>
                <a:srgbClr val="7030A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Drop Down List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VLOOKUP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Baht to Text</a:t>
            </a:r>
          </a:p>
        </p:txBody>
      </p:sp>
    </p:spTree>
    <p:extLst>
      <p:ext uri="{BB962C8B-B14F-4D97-AF65-F5344CB8AC3E}">
        <p14:creationId xmlns:p14="http://schemas.microsoft.com/office/powerpoint/2010/main" val="2441489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5A41C-A36C-2DAF-CDD1-24515A05A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" t="25306" b="2994"/>
          <a:stretch/>
        </p:blipFill>
        <p:spPr>
          <a:xfrm>
            <a:off x="1186931" y="1015663"/>
            <a:ext cx="9818137" cy="57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29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1E01-573C-0B80-24E5-8CFEF919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26" y="1144270"/>
            <a:ext cx="10139347" cy="521208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038661C4-E368-A6E4-DB35-7A54545DE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4898" y="2314406"/>
            <a:ext cx="914400" cy="914400"/>
          </a:xfrm>
          <a:prstGeom prst="rect">
            <a:avLst/>
          </a:prstGeom>
        </p:spPr>
      </p:pic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3C7ACB6F-5BA1-3806-4F99-4484649A1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8033" y="1771624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B493E1-3D50-07A2-905F-71EC52A28C3C}"/>
              </a:ext>
            </a:extLst>
          </p:cNvPr>
          <p:cNvGrpSpPr/>
          <p:nvPr/>
        </p:nvGrpSpPr>
        <p:grpSpPr>
          <a:xfrm>
            <a:off x="9177178" y="3345821"/>
            <a:ext cx="2168569" cy="2128728"/>
            <a:chOff x="7265630" y="1419419"/>
            <a:chExt cx="2168569" cy="2128728"/>
          </a:xfrm>
        </p:grpSpPr>
        <p:pic>
          <p:nvPicPr>
            <p:cNvPr id="12" name="Graphic 11" descr="Badge with solid fill">
              <a:extLst>
                <a:ext uri="{FF2B5EF4-FFF2-40B4-BE49-F238E27FC236}">
                  <a16:creationId xmlns:a16="http://schemas.microsoft.com/office/drawing/2014/main" id="{08776C1E-8BA5-E837-FE24-1194EE472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5630" y="2514600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dge 1 with solid fill">
              <a:extLst>
                <a:ext uri="{FF2B5EF4-FFF2-40B4-BE49-F238E27FC236}">
                  <a16:creationId xmlns:a16="http://schemas.microsoft.com/office/drawing/2014/main" id="{5CCEEE77-D111-CC96-C14F-E3D0D5295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5630" y="143808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49E286-8C3D-5094-508A-85B14791F76A}"/>
                </a:ext>
              </a:extLst>
            </p:cNvPr>
            <p:cNvSpPr txBox="1"/>
            <p:nvPr/>
          </p:nvSpPr>
          <p:spPr>
            <a:xfrm>
              <a:off x="8133843" y="1419419"/>
              <a:ext cx="1300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A8F5F0-8A62-5148-5BBF-1DB091DAA7FF}"/>
                </a:ext>
              </a:extLst>
            </p:cNvPr>
            <p:cNvSpPr txBox="1"/>
            <p:nvPr/>
          </p:nvSpPr>
          <p:spPr>
            <a:xfrm>
              <a:off x="8169998" y="2532484"/>
              <a:ext cx="117051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881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87838-0292-F733-5483-72D2FA4D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828800"/>
            <a:ext cx="6991350" cy="32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1FF75-8182-CA5B-E408-683166157FE6}"/>
              </a:ext>
            </a:extLst>
          </p:cNvPr>
          <p:cNvSpPr txBox="1"/>
          <p:nvPr/>
        </p:nvSpPr>
        <p:spPr>
          <a:xfrm>
            <a:off x="1019129" y="5184943"/>
            <a:ext cx="10153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ทำการเรียงลำดับตามคอลัมน์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559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4F03C-D22F-0951-8C6A-DC033D21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26" y="1144270"/>
            <a:ext cx="1013934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37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A3636-FD85-2DAC-295E-07384B38E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511555"/>
            <a:ext cx="6991350" cy="32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DA82B3-B933-1CED-9C45-48F43EDF29F1}"/>
              </a:ext>
            </a:extLst>
          </p:cNvPr>
          <p:cNvSpPr txBox="1"/>
          <p:nvPr/>
        </p:nvSpPr>
        <p:spPr>
          <a:xfrm>
            <a:off x="1019129" y="4651849"/>
            <a:ext cx="101537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ทำการเรียงลำดับตามคอลัมน์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แล้วเรียงลำดับตามคอลัมน์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588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CEC4F-CD27-5E59-B83C-82556E22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26" y="1144270"/>
            <a:ext cx="1013934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41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04A6F-891A-0EA2-8439-07AD97F339F8}"/>
              </a:ext>
            </a:extLst>
          </p:cNvPr>
          <p:cNvSpPr txBox="1"/>
          <p:nvPr/>
        </p:nvSpPr>
        <p:spPr>
          <a:xfrm>
            <a:off x="419878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Alpha Cognac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มีการสั่งซื้อสินค้ารายการใดเป็นจำนวนมากที่สุด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BD34F-BAB6-2A90-6F0D-FE508CBBA9E0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293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2400-9C7D-21D7-DDDB-AFE9574B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48921-7237-5A13-1CAF-4D6CCBCE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0A7C5-5277-5216-D962-2F2B31289DA9}"/>
              </a:ext>
            </a:extLst>
          </p:cNvPr>
          <p:cNvSpPr txBox="1"/>
          <p:nvPr/>
        </p:nvSpPr>
        <p:spPr>
          <a:xfrm>
            <a:off x="419878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Alpha Cognac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มีการสั่งซื้อสินค้ารายการใดเป็นจำนวนมากที่สุด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3C41A-38B4-B312-4286-0A77ABA3DCF3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E8AA2-ECA9-5431-35D8-F5B1BA144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7" r="35867" b="21899"/>
          <a:stretch/>
        </p:blipFill>
        <p:spPr>
          <a:xfrm>
            <a:off x="1009663" y="2006088"/>
            <a:ext cx="10172675" cy="441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06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04A6F-891A-0EA2-8439-07AD97F339F8}"/>
              </a:ext>
            </a:extLst>
          </p:cNvPr>
          <p:cNvSpPr txBox="1"/>
          <p:nvPr/>
        </p:nvSpPr>
        <p:spPr>
          <a:xfrm>
            <a:off x="419878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Mini Wheels Co.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มีการสั่งซื้อสินค้ารายการใดที่มีราคาต่อชิ้นสูงที่สุด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BD34F-BAB6-2A90-6F0D-FE508CBBA9E0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0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FB3C9-DB40-1CFE-D38C-49E756CF0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40C4F-F83A-7ADF-7C32-38CB2815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0F294-AE6A-8F83-A2C8-ACC33089A242}"/>
              </a:ext>
            </a:extLst>
          </p:cNvPr>
          <p:cNvSpPr txBox="1"/>
          <p:nvPr/>
        </p:nvSpPr>
        <p:spPr>
          <a:xfrm>
            <a:off x="419878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Mini Wheels Co.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มีการสั่งซื้อสินค้ารายการใดที่มีราคาต่อชิ้นสูงที่สุด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457C9-E980-F477-D127-BDAB74689B45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67686-3B61-7EF6-58E8-084E25E6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7" r="35561" b="16362"/>
          <a:stretch/>
        </p:blipFill>
        <p:spPr>
          <a:xfrm>
            <a:off x="1073391" y="1959426"/>
            <a:ext cx="10045218" cy="47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CB862-67A6-3F5F-58C6-A61EB40ED5F8}"/>
              </a:ext>
            </a:extLst>
          </p:cNvPr>
          <p:cNvSpPr txBox="1"/>
          <p:nvPr/>
        </p:nvSpPr>
        <p:spPr>
          <a:xfrm>
            <a:off x="0" y="2459504"/>
            <a:ext cx="12192000" cy="1631216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1.Introduction</a:t>
            </a:r>
            <a:endParaRPr lang="en-US" sz="10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BFC81-3328-3F4F-2DB3-5C1BE08B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19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2FF3DA-18E5-FFFE-F1DC-3F6B45FA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4" y="1166326"/>
            <a:ext cx="8652953" cy="5486400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58B2EC56-5E63-28DB-FB68-9A5EBB479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734" y="2197917"/>
            <a:ext cx="914400" cy="914400"/>
          </a:xfrm>
          <a:prstGeom prst="rect">
            <a:avLst/>
          </a:prstGeom>
        </p:spPr>
      </p:pic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9E51DC6C-AFB8-1F95-0E13-822B163C7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5747" y="179028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6CDD1E-A487-7D39-D5B7-A2D2522240C7}"/>
              </a:ext>
            </a:extLst>
          </p:cNvPr>
          <p:cNvSpPr txBox="1"/>
          <p:nvPr/>
        </p:nvSpPr>
        <p:spPr>
          <a:xfrm>
            <a:off x="4747547" y="1790285"/>
            <a:ext cx="134845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EBF87F-4422-0C0E-4DE5-71B807DEBC42}"/>
              </a:ext>
            </a:extLst>
          </p:cNvPr>
          <p:cNvSpPr txBox="1"/>
          <p:nvPr/>
        </p:nvSpPr>
        <p:spPr>
          <a:xfrm>
            <a:off x="7399134" y="2162512"/>
            <a:ext cx="145561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835304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1D0BC-94E3-671E-3EA8-48CBE1456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4" t="8027" r="27143" b="10340"/>
          <a:stretch/>
        </p:blipFill>
        <p:spPr>
          <a:xfrm>
            <a:off x="382555" y="1141627"/>
            <a:ext cx="7635240" cy="548640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31762CD5-1B00-B51A-AC8D-2E7CB6D89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9175" y="4373699"/>
            <a:ext cx="914400" cy="914400"/>
          </a:xfrm>
          <a:prstGeom prst="rect">
            <a:avLst/>
          </a:prstGeom>
        </p:spPr>
      </p:pic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1251F1FF-625C-0A8F-8746-F016EF348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6308" y="176722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1860BE-0D87-990D-D39C-E6AD1F3EA6E9}"/>
              </a:ext>
            </a:extLst>
          </p:cNvPr>
          <p:cNvSpPr txBox="1"/>
          <p:nvPr/>
        </p:nvSpPr>
        <p:spPr>
          <a:xfrm>
            <a:off x="7636021" y="1396910"/>
            <a:ext cx="4363146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เลือกคอลัมน์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0B3677-7656-AC29-466C-5854BF968585}"/>
              </a:ext>
            </a:extLst>
          </p:cNvPr>
          <p:cNvSpPr txBox="1"/>
          <p:nvPr/>
        </p:nvSpPr>
        <p:spPr>
          <a:xfrm>
            <a:off x="8403575" y="4036111"/>
            <a:ext cx="366090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</a:p>
        </p:txBody>
      </p:sp>
    </p:spTree>
    <p:extLst>
      <p:ext uri="{BB962C8B-B14F-4D97-AF65-F5344CB8AC3E}">
        <p14:creationId xmlns:p14="http://schemas.microsoft.com/office/powerpoint/2010/main" val="1119791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A8B54-E10F-34EC-C899-290CF418A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11" b="2993"/>
          <a:stretch/>
        </p:blipFill>
        <p:spPr>
          <a:xfrm>
            <a:off x="1744620" y="1474236"/>
            <a:ext cx="8702760" cy="47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47D3F-C828-1203-1604-B10C4D758BB5}"/>
              </a:ext>
            </a:extLst>
          </p:cNvPr>
          <p:cNvSpPr txBox="1"/>
          <p:nvPr/>
        </p:nvSpPr>
        <p:spPr>
          <a:xfrm>
            <a:off x="345230" y="1392513"/>
            <a:ext cx="11772123" cy="1323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แล้วคัดลอกเฉพาะข้อมูลของ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แล้วหาค่ารวมยอดสั่งซื้อสินค้าทั้งหมด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1449107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B29E5-10C5-0675-854B-49F987376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36CA40-AF37-762C-D6EA-96F488C9C87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596FE-5E2E-892A-249F-CD6BCA6C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42BE4-4011-2AC8-B2CB-10B849CCB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9" r="43291" b="33217"/>
          <a:stretch/>
        </p:blipFill>
        <p:spPr>
          <a:xfrm>
            <a:off x="125946" y="2043412"/>
            <a:ext cx="11940109" cy="4544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ACA51-F63A-3DD6-066C-FB727CE48C19}"/>
              </a:ext>
            </a:extLst>
          </p:cNvPr>
          <p:cNvSpPr txBox="1"/>
          <p:nvPr/>
        </p:nvSpPr>
        <p:spPr>
          <a:xfrm>
            <a:off x="209938" y="1244806"/>
            <a:ext cx="11772123" cy="107721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แล้วคัดลอกเฉพาะข้อมูลของ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แล้วหาค่ารวมยอดสั่งซื้อสินค้าทั้งหมด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3407011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8A258-2A55-FFC4-93BB-8E1FEACAE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7" r="36173"/>
          <a:stretch/>
        </p:blipFill>
        <p:spPr>
          <a:xfrm>
            <a:off x="0" y="1154689"/>
            <a:ext cx="7781731" cy="5062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F441B-BDAC-F47D-62A0-0821F1534F9F}"/>
              </a:ext>
            </a:extLst>
          </p:cNvPr>
          <p:cNvSpPr txBox="1"/>
          <p:nvPr/>
        </p:nvSpPr>
        <p:spPr>
          <a:xfrm>
            <a:off x="7918580" y="2831841"/>
            <a:ext cx="4273420" cy="19389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ให้เรียงลำดับตามคอลัมน์</a:t>
            </a:r>
          </a:p>
          <a:p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priceEach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77DEA-55A8-B0DC-DE82-7938B9289918}"/>
              </a:ext>
            </a:extLst>
          </p:cNvPr>
          <p:cNvSpPr txBox="1"/>
          <p:nvPr/>
        </p:nvSpPr>
        <p:spPr>
          <a:xfrm>
            <a:off x="7548464" y="1760666"/>
            <a:ext cx="4410269" cy="923330"/>
          </a:xfrm>
          <a:prstGeom prst="rect">
            <a:avLst/>
          </a:prstGeom>
          <a:solidFill>
            <a:srgbClr val="843C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Advanced Filtering</a:t>
            </a:r>
          </a:p>
        </p:txBody>
      </p:sp>
    </p:spTree>
    <p:extLst>
      <p:ext uri="{BB962C8B-B14F-4D97-AF65-F5344CB8AC3E}">
        <p14:creationId xmlns:p14="http://schemas.microsoft.com/office/powerpoint/2010/main" val="1230925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6F582-AC8D-9F3F-B337-6F43C6EF6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1837" r="-1"/>
          <a:stretch/>
        </p:blipFill>
        <p:spPr>
          <a:xfrm>
            <a:off x="0" y="1154689"/>
            <a:ext cx="12192000" cy="5062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5660C-F4E8-463A-647E-86B1B8F707DD}"/>
              </a:ext>
            </a:extLst>
          </p:cNvPr>
          <p:cNvSpPr txBox="1"/>
          <p:nvPr/>
        </p:nvSpPr>
        <p:spPr>
          <a:xfrm>
            <a:off x="7753739" y="2297520"/>
            <a:ext cx="4273420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สร้างข้อมูลเพิ่มที่คอลัมน์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H,I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98333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23832-05B6-C383-A8AC-FB525621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008" y="1682427"/>
            <a:ext cx="3000375" cy="2914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2EC77-88FD-AFDB-5C1B-6F0B075C1E42}"/>
              </a:ext>
            </a:extLst>
          </p:cNvPr>
          <p:cNvSpPr txBox="1"/>
          <p:nvPr/>
        </p:nvSpPr>
        <p:spPr>
          <a:xfrm>
            <a:off x="4226766" y="4732615"/>
            <a:ext cx="3918857" cy="1323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ทำการกรองข้อมูล โดยเลือกเป็นแบบ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Advanced Filter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3354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679A3-8D01-FEE0-A8DB-3B02766E0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1"/>
          <a:stretch/>
        </p:blipFill>
        <p:spPr>
          <a:xfrm>
            <a:off x="0" y="1303046"/>
            <a:ext cx="12192000" cy="50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7865F-78ED-CB9A-2210-E61383514F2A}"/>
              </a:ext>
            </a:extLst>
          </p:cNvPr>
          <p:cNvSpPr txBox="1"/>
          <p:nvPr/>
        </p:nvSpPr>
        <p:spPr>
          <a:xfrm>
            <a:off x="345230" y="1392513"/>
            <a:ext cx="11772123" cy="1323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Vida Sport, Ltd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แล้วคัดลอกเฉพาะข้อมูลของ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เฉพาะการสั่งซื้อที่มีจำนวนตั้งแต่ 40 ชิ้นขึ้นไป แล้วหาค่ารวมยอดสั่งซื้อสินค้าทั้งหมด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423206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8048-5B50-A403-4F19-00D86EBB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20DF90-62FD-FE5C-4F27-0840844F500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1.1 Test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E5EC2-F7FA-5358-7266-659B2C95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ED4A5C-6B44-623D-61D7-1A15133C6054}"/>
              </a:ext>
            </a:extLst>
          </p:cNvPr>
          <p:cNvSpPr txBox="1"/>
          <p:nvPr/>
        </p:nvSpPr>
        <p:spPr>
          <a:xfrm>
            <a:off x="1455948" y="3041769"/>
            <a:ext cx="9280105" cy="1015663"/>
          </a:xfrm>
          <a:prstGeom prst="rect">
            <a:avLst/>
          </a:prstGeom>
          <a:solidFill>
            <a:srgbClr val="BF9000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https://github.com/piyapongdk/excel</a:t>
            </a:r>
          </a:p>
        </p:txBody>
      </p:sp>
    </p:spTree>
    <p:extLst>
      <p:ext uri="{BB962C8B-B14F-4D97-AF65-F5344CB8AC3E}">
        <p14:creationId xmlns:p14="http://schemas.microsoft.com/office/powerpoint/2010/main" val="1344143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D96BF-94B2-5F7C-1F52-C90E8F16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9B5607-23E9-61AC-7058-28022C636D5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C19F6-72EC-F4B7-7847-113FD584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702C0-DF63-C34E-0362-AA72C4391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82" r="50000" b="31489"/>
          <a:stretch/>
        </p:blipFill>
        <p:spPr>
          <a:xfrm>
            <a:off x="1022004" y="1660849"/>
            <a:ext cx="10147992" cy="4628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306941-285F-DB57-D84A-6E7E71BC85F0}"/>
              </a:ext>
            </a:extLst>
          </p:cNvPr>
          <p:cNvSpPr txBox="1"/>
          <p:nvPr/>
        </p:nvSpPr>
        <p:spPr>
          <a:xfrm>
            <a:off x="345230" y="1084604"/>
            <a:ext cx="11772123" cy="95410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Vida Sport, Ltd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แล้วคัดลอกเฉพาะข้อมูลของ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เฉพาะการสั่งซื้อที่มีจำนวนตั้งแต่ 40 ชิ้นขึ้นไป แล้วหาค่ารวมยอดสั่งซื้อสินค้าทั้งหมด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2747705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86B67-3364-A5DF-B26F-9D6A008F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BC684-C419-A097-1186-643FF0EA48E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63D45-A607-EDF1-7905-63A23B5E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5E78F-A677-9BD9-E13D-51C98D804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9" r="43291" b="33217"/>
          <a:stretch/>
        </p:blipFill>
        <p:spPr>
          <a:xfrm>
            <a:off x="125945" y="1502457"/>
            <a:ext cx="11940109" cy="45440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B7E393-D1F8-5B0F-EADC-51C2655DF5D6}"/>
              </a:ext>
            </a:extLst>
          </p:cNvPr>
          <p:cNvSpPr txBox="1"/>
          <p:nvPr/>
        </p:nvSpPr>
        <p:spPr>
          <a:xfrm>
            <a:off x="1769723" y="2719044"/>
            <a:ext cx="5677678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แล้วคัดลอกเฉพาะข้อมูลของ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แล้วหาค่ารวมยอดสั่งซื้อสินค้าทั้งหมด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1F2D6-29ED-12F1-879C-4832AA719FFC}"/>
              </a:ext>
            </a:extLst>
          </p:cNvPr>
          <p:cNvCxnSpPr>
            <a:cxnSpLocks/>
          </p:cNvCxnSpPr>
          <p:nvPr/>
        </p:nvCxnSpPr>
        <p:spPr>
          <a:xfrm>
            <a:off x="7447401" y="4288704"/>
            <a:ext cx="2405726" cy="1309663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14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16BAC-EB14-4DC8-E53A-E932AF72C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803E5-C991-3AF5-8F0F-CA7130B95AB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8B484-DC82-497C-2DFB-7D0FB8CB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4EB49-1E1B-443C-7C3B-132B56D2C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6015" r="35770" b="7431"/>
          <a:stretch/>
        </p:blipFill>
        <p:spPr>
          <a:xfrm>
            <a:off x="894184" y="1050757"/>
            <a:ext cx="10403632" cy="572689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169C45-F938-7CEB-7B5E-1B6C3BE96F01}"/>
              </a:ext>
            </a:extLst>
          </p:cNvPr>
          <p:cNvCxnSpPr>
            <a:cxnSpLocks/>
          </p:cNvCxnSpPr>
          <p:nvPr/>
        </p:nvCxnSpPr>
        <p:spPr>
          <a:xfrm flipV="1">
            <a:off x="9380768" y="1463642"/>
            <a:ext cx="1202863" cy="1481576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AAE97D-3D71-2AC2-70F6-F0A60FC60272}"/>
              </a:ext>
            </a:extLst>
          </p:cNvPr>
          <p:cNvSpPr txBox="1"/>
          <p:nvPr/>
        </p:nvSpPr>
        <p:spPr>
          <a:xfrm>
            <a:off x="4600400" y="2456883"/>
            <a:ext cx="4832848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สร้างคอลัมน์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total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เป็นยอดรวม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order</a:t>
            </a:r>
          </a:p>
        </p:txBody>
      </p:sp>
    </p:spTree>
    <p:extLst>
      <p:ext uri="{BB962C8B-B14F-4D97-AF65-F5344CB8AC3E}">
        <p14:creationId xmlns:p14="http://schemas.microsoft.com/office/powerpoint/2010/main" val="1015113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5A504-3858-1891-BC6A-BE62A196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4C8553-901B-8E07-4DBD-934CF7686A4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46E7C-7ACD-732E-85CC-FCAB5BD0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72F6E-9BD5-FA8F-AA97-D9D47BA6B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82" r="47653" b="19388"/>
          <a:stretch/>
        </p:blipFill>
        <p:spPr>
          <a:xfrm>
            <a:off x="1108788" y="1150962"/>
            <a:ext cx="9974424" cy="55705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D61C50-809A-985E-1A90-2FB89F827B9B}"/>
              </a:ext>
            </a:extLst>
          </p:cNvPr>
          <p:cNvCxnSpPr>
            <a:cxnSpLocks/>
          </p:cNvCxnSpPr>
          <p:nvPr/>
        </p:nvCxnSpPr>
        <p:spPr>
          <a:xfrm flipV="1">
            <a:off x="9230691" y="1947424"/>
            <a:ext cx="0" cy="1722439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23BD4D-4A96-79BC-C336-B6DD646296C7}"/>
              </a:ext>
            </a:extLst>
          </p:cNvPr>
          <p:cNvSpPr txBox="1"/>
          <p:nvPr/>
        </p:nvSpPr>
        <p:spPr>
          <a:xfrm>
            <a:off x="6935565" y="3669863"/>
            <a:ext cx="4832848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สร้างข้อมูลเพื่อใช้เป็นเงื่อนไข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6771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BB20D-E86D-7D27-EBE7-9F904DEF6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EAE6CB-F9D4-773A-5E08-9AFB67B7AA3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C354A7-743E-0D30-B2C8-75AD5B7CF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8" r="36020" b="28320"/>
          <a:stretch/>
        </p:blipFill>
        <p:spPr>
          <a:xfrm>
            <a:off x="185124" y="1311079"/>
            <a:ext cx="11821753" cy="45392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4EFB7-72D9-E678-2465-F1FE2DD8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9E1D8B-FBBA-3AAB-FD06-FD02A3FB793F}"/>
              </a:ext>
            </a:extLst>
          </p:cNvPr>
          <p:cNvCxnSpPr>
            <a:cxnSpLocks/>
          </p:cNvCxnSpPr>
          <p:nvPr/>
        </p:nvCxnSpPr>
        <p:spPr>
          <a:xfrm flipV="1">
            <a:off x="8005665" y="3303037"/>
            <a:ext cx="783772" cy="1229266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F9139F-B96F-E3CF-870A-A0884D6B18C8}"/>
              </a:ext>
            </a:extLst>
          </p:cNvPr>
          <p:cNvSpPr txBox="1"/>
          <p:nvPr/>
        </p:nvSpPr>
        <p:spPr>
          <a:xfrm>
            <a:off x="5366561" y="4524131"/>
            <a:ext cx="5278207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สร้างฟังก์ชันหายอดรวมเฉพาะลูกค้า</a:t>
            </a:r>
          </a:p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</a:p>
        </p:txBody>
      </p:sp>
    </p:spTree>
    <p:extLst>
      <p:ext uri="{BB962C8B-B14F-4D97-AF65-F5344CB8AC3E}">
        <p14:creationId xmlns:p14="http://schemas.microsoft.com/office/powerpoint/2010/main" val="3275867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B9ED-0653-4DBE-778A-0B3F35725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EA183A-7C2D-E0A8-206A-FE372E404FF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E97840-5922-B4E3-8E0D-8FF5290D7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8" r="36020" b="28320"/>
          <a:stretch/>
        </p:blipFill>
        <p:spPr>
          <a:xfrm>
            <a:off x="185124" y="1311079"/>
            <a:ext cx="11821753" cy="45392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3EFD1-CD2D-991D-1D0D-D9658BE5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BBBC7D-1227-BEB7-8966-3BA580A01E60}"/>
              </a:ext>
            </a:extLst>
          </p:cNvPr>
          <p:cNvCxnSpPr>
            <a:cxnSpLocks/>
          </p:cNvCxnSpPr>
          <p:nvPr/>
        </p:nvCxnSpPr>
        <p:spPr>
          <a:xfrm flipV="1">
            <a:off x="8005665" y="3303037"/>
            <a:ext cx="783772" cy="1229266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8FF3DF-7251-7624-6DB2-5CE7A3923BDF}"/>
              </a:ext>
            </a:extLst>
          </p:cNvPr>
          <p:cNvSpPr txBox="1"/>
          <p:nvPr/>
        </p:nvSpPr>
        <p:spPr>
          <a:xfrm>
            <a:off x="4844871" y="4431388"/>
            <a:ext cx="7162005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=SUMIF(</a:t>
            </a:r>
            <a:r>
              <a:rPr lang="nn-NO" sz="40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$F$1:$F$2997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nn-NO" sz="40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$I$2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nn-NO" sz="4000" b="1" dirty="0">
                <a:solidFill>
                  <a:srgbClr val="66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$G$1:$G$2997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3093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CF293-492B-2C3F-5AA5-6D4B93972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F9619A-340E-3F3A-DED3-DCE76086F4B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68618-36DE-931F-3D14-72B5A8BD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204AC6-4623-B841-E9E5-7E81AA065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03" r="42155" b="17154"/>
          <a:stretch/>
        </p:blipFill>
        <p:spPr>
          <a:xfrm>
            <a:off x="829241" y="1132634"/>
            <a:ext cx="10533519" cy="54699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25106A-8113-E607-0C50-82FABDBCE683}"/>
              </a:ext>
            </a:extLst>
          </p:cNvPr>
          <p:cNvCxnSpPr>
            <a:cxnSpLocks/>
          </p:cNvCxnSpPr>
          <p:nvPr/>
        </p:nvCxnSpPr>
        <p:spPr>
          <a:xfrm flipV="1">
            <a:off x="8500187" y="3040475"/>
            <a:ext cx="783772" cy="1229266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0598BF-DAD0-7ABB-33EB-9986C773E96D}"/>
              </a:ext>
            </a:extLst>
          </p:cNvPr>
          <p:cNvSpPr txBox="1"/>
          <p:nvPr/>
        </p:nvSpPr>
        <p:spPr>
          <a:xfrm>
            <a:off x="6508830" y="4122062"/>
            <a:ext cx="3982713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ยอดรวมเฉพาะลูกค้า</a:t>
            </a:r>
          </a:p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</a:p>
        </p:txBody>
      </p:sp>
    </p:spTree>
    <p:extLst>
      <p:ext uri="{BB962C8B-B14F-4D97-AF65-F5344CB8AC3E}">
        <p14:creationId xmlns:p14="http://schemas.microsoft.com/office/powerpoint/2010/main" val="3410102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A301C-97E3-1E32-B77A-19F04FEF0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DFE5E-ABD1-2FE2-051A-F5679EFB30F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33409-09BE-CE17-D474-93279550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3AB98-567A-14CB-6868-F171277C8C77}"/>
              </a:ext>
            </a:extLst>
          </p:cNvPr>
          <p:cNvSpPr txBox="1"/>
          <p:nvPr/>
        </p:nvSpPr>
        <p:spPr>
          <a:xfrm>
            <a:off x="345230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ให้หาค่ารวมยอดสั่งซื้อสินค้าทั้งหมดของ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Vitachrome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Inc.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82421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893F-1CF1-D14F-78F2-8FAD688E2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6CBF1-317B-A0F8-83AD-A1CFA60A06E8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72C7-0740-C30D-9E73-244360A6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4E9F9-1700-E427-D5E3-7F97B7B09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82" r="50000" b="31489"/>
          <a:stretch/>
        </p:blipFill>
        <p:spPr>
          <a:xfrm>
            <a:off x="1022004" y="1436910"/>
            <a:ext cx="10147992" cy="46287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E347A-D007-F394-F87C-B8BE2CFD814F}"/>
              </a:ext>
            </a:extLst>
          </p:cNvPr>
          <p:cNvCxnSpPr>
            <a:cxnSpLocks/>
          </p:cNvCxnSpPr>
          <p:nvPr/>
        </p:nvCxnSpPr>
        <p:spPr>
          <a:xfrm>
            <a:off x="7447401" y="4186066"/>
            <a:ext cx="1612623" cy="1356318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D0D487-77B6-8836-5C57-127ED088202F}"/>
              </a:ext>
            </a:extLst>
          </p:cNvPr>
          <p:cNvSpPr txBox="1"/>
          <p:nvPr/>
        </p:nvSpPr>
        <p:spPr>
          <a:xfrm>
            <a:off x="1769723" y="2719044"/>
            <a:ext cx="5677678" cy="2062103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Vida Sport, Ltd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แล้วคัดลอกเฉพาะข้อมูลของ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เฉพาะการสั่งซื้อที่มีจำนวนตั้งแต่ 40 ชิ้นขึ้นไป แล้วหาค่ารวมยอดสั่งซื้อสินค้าทั้งหมด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1523003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18B14-D7B4-7988-B30F-FF8614924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F10F8-E004-D304-8760-87821390D06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25105-CC20-78EC-CA60-3CF7D53E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B6FAD-8817-EB9F-EE39-C836BB5EE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7" r="24847" b="10024"/>
          <a:stretch/>
        </p:blipFill>
        <p:spPr>
          <a:xfrm>
            <a:off x="425552" y="1205596"/>
            <a:ext cx="11340896" cy="51507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C65FCD-A53A-43FA-F3EB-F26294C4BB8E}"/>
              </a:ext>
            </a:extLst>
          </p:cNvPr>
          <p:cNvCxnSpPr>
            <a:cxnSpLocks/>
          </p:cNvCxnSpPr>
          <p:nvPr/>
        </p:nvCxnSpPr>
        <p:spPr>
          <a:xfrm flipV="1">
            <a:off x="9967810" y="1844787"/>
            <a:ext cx="0" cy="1722439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C3A3E1-79A5-6755-D071-9705577C5FCD}"/>
              </a:ext>
            </a:extLst>
          </p:cNvPr>
          <p:cNvSpPr txBox="1"/>
          <p:nvPr/>
        </p:nvSpPr>
        <p:spPr>
          <a:xfrm>
            <a:off x="7359152" y="3567226"/>
            <a:ext cx="4832848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สร้างข้อมูลเพื่อใช้เป็นเงื่อนไข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693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1.1 Test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F8FFA-0527-3C43-056D-FE15F865A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" t="25306" b="2994"/>
          <a:stretch/>
        </p:blipFill>
        <p:spPr>
          <a:xfrm>
            <a:off x="1186931" y="1015663"/>
            <a:ext cx="9818137" cy="57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71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BE6B4-590B-C644-684F-35947468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F2FA82-03C5-BED6-0953-02D66F0AB43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2E63F-7E9D-3576-2C0E-BC6A6306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495E6-5667-D7EB-B394-91B5E910D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15" r="8622" b="23595"/>
          <a:stretch/>
        </p:blipFill>
        <p:spPr>
          <a:xfrm>
            <a:off x="83039" y="1380931"/>
            <a:ext cx="12025922" cy="35231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536AC9-E0FD-8227-97FB-1DF5FC5E16CE}"/>
              </a:ext>
            </a:extLst>
          </p:cNvPr>
          <p:cNvCxnSpPr>
            <a:cxnSpLocks/>
          </p:cNvCxnSpPr>
          <p:nvPr/>
        </p:nvCxnSpPr>
        <p:spPr>
          <a:xfrm flipV="1">
            <a:off x="7931020" y="2966923"/>
            <a:ext cx="1212980" cy="1735706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673AB1-0B52-CA1B-1473-3B286EACC314}"/>
              </a:ext>
            </a:extLst>
          </p:cNvPr>
          <p:cNvSpPr txBox="1"/>
          <p:nvPr/>
        </p:nvSpPr>
        <p:spPr>
          <a:xfrm>
            <a:off x="1723053" y="4568383"/>
            <a:ext cx="10873273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=SUMIFS</a:t>
            </a:r>
            <a:r>
              <a:rPr lang="nn-NO" sz="40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($G$1:$G$2997</a:t>
            </a:r>
            <a:r>
              <a:rPr lang="nn-NO" sz="40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,$F$1:$F$2997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nn-NO" sz="40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$I$2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nn-NO" sz="40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$D$1:$D$2997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nn-NO" sz="40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$J$2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09408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7D858-7611-4466-EA07-BEB15C2E9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DA3A92-6039-E3A6-9EE2-ADDC6D4D7A4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B248D-0829-962B-FF74-0AF83548B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04" r="25077" b="12582"/>
          <a:stretch/>
        </p:blipFill>
        <p:spPr>
          <a:xfrm>
            <a:off x="205011" y="1175656"/>
            <a:ext cx="11781978" cy="51806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DC74D-7735-1700-E6A6-5467E500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DBED0C-D07F-ACE3-C9B1-557EBF6658BB}"/>
              </a:ext>
            </a:extLst>
          </p:cNvPr>
          <p:cNvCxnSpPr>
            <a:cxnSpLocks/>
          </p:cNvCxnSpPr>
          <p:nvPr/>
        </p:nvCxnSpPr>
        <p:spPr>
          <a:xfrm flipV="1">
            <a:off x="9278563" y="2898149"/>
            <a:ext cx="1212980" cy="1735706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A6A3579-1499-14B2-C844-594152146FF0}"/>
              </a:ext>
            </a:extLst>
          </p:cNvPr>
          <p:cNvSpPr txBox="1"/>
          <p:nvPr/>
        </p:nvSpPr>
        <p:spPr>
          <a:xfrm>
            <a:off x="7143312" y="4387296"/>
            <a:ext cx="3982713" cy="1938992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ยอดรวมเฉพาะลูกค้า</a:t>
            </a:r>
          </a:p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Vida Sport, Ltd</a:t>
            </a:r>
          </a:p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ที่สั่งซื้อสินค้าตั้งแต่ 40 ชิ้น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9811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151AF-0127-E715-EFDD-D5D61870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44C70-4765-E0B9-58E2-DEFB300A3FEE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136C3-7700-4924-1A81-27DB57CC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A8A4-5F99-4C98-D2AF-8D5CDB1AD179}"/>
              </a:ext>
            </a:extLst>
          </p:cNvPr>
          <p:cNvSpPr txBox="1"/>
          <p:nvPr/>
        </p:nvSpPr>
        <p:spPr>
          <a:xfrm>
            <a:off x="345230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ให้หาค่ารวมยอดสั่งซื้อสินค้าตั้งแต่ 30 ชิ้นของ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Vitachrome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Inc.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4042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CCD7A-33E4-8865-90C1-B11FCC157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D6AF36-66BF-4B27-374D-5F0798A901C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4830E-8328-99A9-7524-9F35F3E2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3701E-1642-A62D-B0F1-D0B9DA5CEC8F}"/>
              </a:ext>
            </a:extLst>
          </p:cNvPr>
          <p:cNvSpPr txBox="1"/>
          <p:nvPr/>
        </p:nvSpPr>
        <p:spPr>
          <a:xfrm>
            <a:off x="345230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ให้หายอดสั่งซื้อสินค้าตั้งแต่ 30 ชิ้นของ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Vitachrome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Inc.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ที่มีค่ามากที่สุด และน้อยที่สุด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688042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CB862-67A6-3F5F-58C6-A61EB40ED5F8}"/>
              </a:ext>
            </a:extLst>
          </p:cNvPr>
          <p:cNvSpPr txBox="1"/>
          <p:nvPr/>
        </p:nvSpPr>
        <p:spPr>
          <a:xfrm>
            <a:off x="0" y="1690063"/>
            <a:ext cx="12192000" cy="1631216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Courier New" panose="02070309020205020404" pitchFamily="49" charset="0"/>
              </a:rPr>
              <a:t>3.Power Queries</a:t>
            </a:r>
            <a:endParaRPr lang="en-US" sz="10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3A947-9CD4-284B-1FE4-5733A79B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89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7A51A-0F07-162F-B000-02521CDD91A7}"/>
              </a:ext>
            </a:extLst>
          </p:cNvPr>
          <p:cNvSpPr txBox="1"/>
          <p:nvPr/>
        </p:nvSpPr>
        <p:spPr>
          <a:xfrm>
            <a:off x="345230" y="1317865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หากต้องการข้อมูลว่า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ใดมีการสั่งสินค้าจำนวนครั้งมากที่สุด ทำอย่างไร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C07AB-5AB3-FD11-01C5-DBA6B71BF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30" r="39694" b="2642"/>
          <a:stretch/>
        </p:blipFill>
        <p:spPr>
          <a:xfrm>
            <a:off x="2419738" y="1987460"/>
            <a:ext cx="7352523" cy="466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0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9E3A9-2004-9F4C-E337-DBA28031C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51"/>
          <a:stretch/>
        </p:blipFill>
        <p:spPr>
          <a:xfrm>
            <a:off x="205274" y="1063203"/>
            <a:ext cx="6853656" cy="5729483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F0A0651D-1371-2224-8BCD-05861AFF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756" y="3182851"/>
            <a:ext cx="914400" cy="914400"/>
          </a:xfrm>
          <a:prstGeom prst="rect">
            <a:avLst/>
          </a:prstGeom>
        </p:spPr>
      </p:pic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5E31B1B5-D194-D027-7F53-68220F255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756" y="216718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ADCA17-ACDD-2418-035B-BF322D69BA7F}"/>
              </a:ext>
            </a:extLst>
          </p:cNvPr>
          <p:cNvSpPr txBox="1"/>
          <p:nvPr/>
        </p:nvSpPr>
        <p:spPr>
          <a:xfrm>
            <a:off x="7087703" y="2167188"/>
            <a:ext cx="152664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CC65A-BCF4-AC72-8271-E8BF0C319212}"/>
              </a:ext>
            </a:extLst>
          </p:cNvPr>
          <p:cNvSpPr txBox="1"/>
          <p:nvPr/>
        </p:nvSpPr>
        <p:spPr>
          <a:xfrm>
            <a:off x="7158156" y="3137102"/>
            <a:ext cx="478058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Get Data</a:t>
            </a:r>
            <a:b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From Table/Range</a:t>
            </a:r>
          </a:p>
        </p:txBody>
      </p: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B3D2F093-EF25-02AA-0320-067247879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500" y="2035023"/>
            <a:ext cx="914400" cy="914400"/>
          </a:xfrm>
          <a:prstGeom prst="rect">
            <a:avLst/>
          </a:prstGeom>
        </p:spPr>
      </p:pic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084EDA01-F8E1-62C4-FBE0-6F6A270D7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2526" y="15778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60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21AD6-FB7E-1DFA-6B3E-26C6D9BDD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6"/>
          <a:stretch/>
        </p:blipFill>
        <p:spPr>
          <a:xfrm>
            <a:off x="404684" y="1108962"/>
            <a:ext cx="1130604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83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63C44-480B-E054-CC68-140F8241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8" y="2382808"/>
            <a:ext cx="8353425" cy="3771900"/>
          </a:xfrm>
          <a:prstGeom prst="rect">
            <a:avLst/>
          </a:prstGeom>
        </p:spPr>
      </p:pic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3A6DECE9-56E8-4105-E487-C8508AE56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1584" y="4418469"/>
            <a:ext cx="914400" cy="914400"/>
          </a:xfrm>
          <a:prstGeom prst="rect">
            <a:avLst/>
          </a:prstGeom>
        </p:spPr>
      </p:pic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15164CCB-AA7D-A56D-04DA-5AF2B3EE0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78" y="335705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49F6C0-B211-7FD8-D887-1E7E650AFA74}"/>
              </a:ext>
            </a:extLst>
          </p:cNvPr>
          <p:cNvSpPr txBox="1"/>
          <p:nvPr/>
        </p:nvSpPr>
        <p:spPr>
          <a:xfrm>
            <a:off x="5161491" y="3306425"/>
            <a:ext cx="525147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5E56D-A0E5-B15B-C620-CFB894910360}"/>
              </a:ext>
            </a:extLst>
          </p:cNvPr>
          <p:cNvSpPr txBox="1"/>
          <p:nvPr/>
        </p:nvSpPr>
        <p:spPr>
          <a:xfrm>
            <a:off x="7745984" y="4451551"/>
            <a:ext cx="4313725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Count 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725F3-989B-0B9E-E5F5-60008E2D8ECF}"/>
              </a:ext>
            </a:extLst>
          </p:cNvPr>
          <p:cNvSpPr txBox="1"/>
          <p:nvPr/>
        </p:nvSpPr>
        <p:spPr>
          <a:xfrm>
            <a:off x="287586" y="1390786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หากต้องการข้อมูลว่า </a:t>
            </a:r>
            <a:r>
              <a:rPr lang="en-US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customer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ใดมีการสั่งสินค้า</a:t>
            </a:r>
            <a:r>
              <a:rPr lang="th-TH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จำนวนครั้ง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มากที่สุด ทำอย่างไร</a:t>
            </a:r>
          </a:p>
        </p:txBody>
      </p:sp>
    </p:spTree>
    <p:extLst>
      <p:ext uri="{BB962C8B-B14F-4D97-AF65-F5344CB8AC3E}">
        <p14:creationId xmlns:p14="http://schemas.microsoft.com/office/powerpoint/2010/main" val="3378833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BC70B-7EF8-89CE-8C68-5D870ED48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7"/>
          <a:stretch/>
        </p:blipFill>
        <p:spPr>
          <a:xfrm>
            <a:off x="489815" y="1153216"/>
            <a:ext cx="11212371" cy="5212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97F19E-7181-E142-9AC9-83359875F2A5}"/>
              </a:ext>
            </a:extLst>
          </p:cNvPr>
          <p:cNvSpPr txBox="1"/>
          <p:nvPr/>
        </p:nvSpPr>
        <p:spPr>
          <a:xfrm>
            <a:off x="5047881" y="2789760"/>
            <a:ext cx="7277858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ข้อมูลรายชื่อ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</a:t>
            </a:r>
            <a:endParaRPr lang="th-TH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และการนับจำนวนแถวของข้อมูล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4539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1.1 Test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CA346-1DF8-F3B1-FF26-14E7C9CE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69" y="1234162"/>
            <a:ext cx="6724649" cy="5487313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C610DB53-F05E-7ED4-A9B1-0DBD7D1A4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781" y="2085806"/>
            <a:ext cx="914400" cy="914400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E1361A0E-415C-8C50-CA22-345CADF95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587" y="5952931"/>
            <a:ext cx="914400" cy="914400"/>
          </a:xfrm>
          <a:prstGeom prst="rect">
            <a:avLst/>
          </a:prstGeom>
        </p:spPr>
      </p:pic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50DD2EA5-7EAB-EFAF-9E76-7DB8E8D5A0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707" y="1670076"/>
            <a:ext cx="914400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C800BF2-43F1-FCE4-F37B-ACDECD8BC2AD}"/>
              </a:ext>
            </a:extLst>
          </p:cNvPr>
          <p:cNvGrpSpPr/>
          <p:nvPr/>
        </p:nvGrpSpPr>
        <p:grpSpPr>
          <a:xfrm>
            <a:off x="7554879" y="2118049"/>
            <a:ext cx="3677336" cy="3128707"/>
            <a:chOff x="7265630" y="1419419"/>
            <a:chExt cx="3677336" cy="3128707"/>
          </a:xfrm>
        </p:grpSpPr>
        <p:pic>
          <p:nvPicPr>
            <p:cNvPr id="14" name="Graphic 13" descr="Badge with solid fill">
              <a:extLst>
                <a:ext uri="{FF2B5EF4-FFF2-40B4-BE49-F238E27FC236}">
                  <a16:creationId xmlns:a16="http://schemas.microsoft.com/office/drawing/2014/main" id="{5B312655-F04E-3688-061D-61B27AD55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5630" y="2514600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Badge 1 with solid fill">
              <a:extLst>
                <a:ext uri="{FF2B5EF4-FFF2-40B4-BE49-F238E27FC236}">
                  <a16:creationId xmlns:a16="http://schemas.microsoft.com/office/drawing/2014/main" id="{4B6E9101-213D-A168-9DCC-311ECA59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65630" y="1438080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Badge 3 with solid fill">
              <a:extLst>
                <a:ext uri="{FF2B5EF4-FFF2-40B4-BE49-F238E27FC236}">
                  <a16:creationId xmlns:a16="http://schemas.microsoft.com/office/drawing/2014/main" id="{DE7C2F5D-FC7D-89AA-D8CB-B5BA3BFD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5630" y="352061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FBFF93-A080-AE0F-845E-348D8B2EEF62}"/>
                </a:ext>
              </a:extLst>
            </p:cNvPr>
            <p:cNvSpPr txBox="1"/>
            <p:nvPr/>
          </p:nvSpPr>
          <p:spPr>
            <a:xfrm>
              <a:off x="8133843" y="1419419"/>
              <a:ext cx="15760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Menu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71241A-E78E-CA68-FAB4-FA701A673536}"/>
                </a:ext>
              </a:extLst>
            </p:cNvPr>
            <p:cNvSpPr txBox="1"/>
            <p:nvPr/>
          </p:nvSpPr>
          <p:spPr>
            <a:xfrm>
              <a:off x="8169998" y="2532484"/>
              <a:ext cx="22236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Formula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53F15A-0399-E876-7EA3-E86DA796F700}"/>
                </a:ext>
              </a:extLst>
            </p:cNvPr>
            <p:cNvSpPr txBox="1"/>
            <p:nvPr/>
          </p:nvSpPr>
          <p:spPr>
            <a:xfrm>
              <a:off x="8180030" y="3532463"/>
              <a:ext cx="27629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Worksheet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081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7A51A-0F07-162F-B000-02521CDD91A7}"/>
              </a:ext>
            </a:extLst>
          </p:cNvPr>
          <p:cNvSpPr txBox="1"/>
          <p:nvPr/>
        </p:nvSpPr>
        <p:spPr>
          <a:xfrm>
            <a:off x="345230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หากต้องการข้อมูลว่า </a:t>
            </a:r>
            <a:r>
              <a:rPr lang="en-US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customer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ใดมีการสั่งสินค้า</a:t>
            </a:r>
            <a:r>
              <a:rPr lang="th-TH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จำนวนชิ้น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มากที่สุด ทำอย่างไร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E83EF-2785-9768-576F-85F7150AF004}"/>
              </a:ext>
            </a:extLst>
          </p:cNvPr>
          <p:cNvSpPr txBox="1"/>
          <p:nvPr/>
        </p:nvSpPr>
        <p:spPr>
          <a:xfrm>
            <a:off x="1009369" y="2568704"/>
            <a:ext cx="417845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r>
              <a:rPr lang="en-US" sz="6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C83AC-FBF9-8DF5-77E1-A5ECD545D686}"/>
              </a:ext>
            </a:extLst>
          </p:cNvPr>
          <p:cNvSpPr txBox="1"/>
          <p:nvPr/>
        </p:nvSpPr>
        <p:spPr>
          <a:xfrm>
            <a:off x="6826616" y="2568704"/>
            <a:ext cx="452718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quantityOrdered</a:t>
            </a:r>
            <a:r>
              <a:rPr lang="en-US" sz="6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152E4-D942-7910-C26E-D8E12953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" t="25306" b="59769"/>
          <a:stretch/>
        </p:blipFill>
        <p:spPr>
          <a:xfrm>
            <a:off x="196967" y="3743241"/>
            <a:ext cx="11920386" cy="14630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F2D4EF-EF92-166E-3499-0AEF4AD59685}"/>
              </a:ext>
            </a:extLst>
          </p:cNvPr>
          <p:cNvCxnSpPr/>
          <p:nvPr/>
        </p:nvCxnSpPr>
        <p:spPr>
          <a:xfrm flipH="1">
            <a:off x="3480318" y="1968759"/>
            <a:ext cx="531845" cy="690465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41E6B3-F587-A58D-AB52-30FD26BAB850}"/>
              </a:ext>
            </a:extLst>
          </p:cNvPr>
          <p:cNvCxnSpPr>
            <a:cxnSpLocks/>
          </p:cNvCxnSpPr>
          <p:nvPr/>
        </p:nvCxnSpPr>
        <p:spPr>
          <a:xfrm>
            <a:off x="8064757" y="1989319"/>
            <a:ext cx="1025451" cy="669186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19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7A51A-0F07-162F-B000-02521CDD91A7}"/>
              </a:ext>
            </a:extLst>
          </p:cNvPr>
          <p:cNvSpPr txBox="1"/>
          <p:nvPr/>
        </p:nvSpPr>
        <p:spPr>
          <a:xfrm>
            <a:off x="345230" y="1140581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หากต้องการข้อมูลว่า </a:t>
            </a:r>
            <a:r>
              <a:rPr lang="en-US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customer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ใดมีการสั่งสินค้า</a:t>
            </a:r>
            <a:r>
              <a:rPr lang="th-TH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จำนวนชิ้น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มากที่สุด ทำอย่างไร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152E4-D942-7910-C26E-D8E12953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" t="25306" b="59769"/>
          <a:stretch/>
        </p:blipFill>
        <p:spPr>
          <a:xfrm>
            <a:off x="196967" y="1774466"/>
            <a:ext cx="11920386" cy="1463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A405EE-DC87-D2CE-EAF6-F464D1A9D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33" y="3312155"/>
            <a:ext cx="7216934" cy="32587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A306C5-EF0F-BDB3-F6C1-4B814839320C}"/>
              </a:ext>
            </a:extLst>
          </p:cNvPr>
          <p:cNvCxnSpPr>
            <a:cxnSpLocks/>
          </p:cNvCxnSpPr>
          <p:nvPr/>
        </p:nvCxnSpPr>
        <p:spPr>
          <a:xfrm flipH="1">
            <a:off x="3778898" y="1623876"/>
            <a:ext cx="261257" cy="3144067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8574B2-F5F4-6FA7-93F6-87A1012EAEDD}"/>
              </a:ext>
            </a:extLst>
          </p:cNvPr>
          <p:cNvCxnSpPr>
            <a:cxnSpLocks/>
          </p:cNvCxnSpPr>
          <p:nvPr/>
        </p:nvCxnSpPr>
        <p:spPr>
          <a:xfrm flipH="1">
            <a:off x="7622086" y="1614333"/>
            <a:ext cx="103663" cy="367612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57FD17-40DC-51AC-624A-BF953A5A59C0}"/>
              </a:ext>
            </a:extLst>
          </p:cNvPr>
          <p:cNvCxnSpPr>
            <a:cxnSpLocks/>
          </p:cNvCxnSpPr>
          <p:nvPr/>
        </p:nvCxnSpPr>
        <p:spPr>
          <a:xfrm flipH="1">
            <a:off x="6108456" y="1623876"/>
            <a:ext cx="1617293" cy="367612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216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D32D1-6BD9-31B7-A7FC-BD77DE7A3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2"/>
          <a:stretch/>
        </p:blipFill>
        <p:spPr>
          <a:xfrm>
            <a:off x="443284" y="1144270"/>
            <a:ext cx="1130543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4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52067-6DC3-2534-076C-2BA2A7CCF9AF}"/>
              </a:ext>
            </a:extLst>
          </p:cNvPr>
          <p:cNvSpPr txBox="1"/>
          <p:nvPr/>
        </p:nvSpPr>
        <p:spPr>
          <a:xfrm>
            <a:off x="345230" y="1392513"/>
            <a:ext cx="8265370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order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ครั้งใดมียอดการสั่งซื้อรวมจำนวนชิ้นมากที่สุด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2467704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2F61C-1139-5A69-8022-F945FE4F42D3}"/>
              </a:ext>
            </a:extLst>
          </p:cNvPr>
          <p:cNvSpPr txBox="1"/>
          <p:nvPr/>
        </p:nvSpPr>
        <p:spPr>
          <a:xfrm>
            <a:off x="345230" y="1392513"/>
            <a:ext cx="11150084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product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ใดมียอดการสั่งซื้อรวมเป็นจำนวนชิ้นมากที่สุด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2337751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CC262-489E-7D62-5123-D2CBA58A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569"/>
            <a:ext cx="12192000" cy="5876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94537435-76B2-A01B-A707-FC0DEAD00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821" y="2413337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6D84A-9A7B-841E-3517-A83BCD4D3DE7}"/>
              </a:ext>
            </a:extLst>
          </p:cNvPr>
          <p:cNvSpPr txBox="1"/>
          <p:nvPr/>
        </p:nvSpPr>
        <p:spPr>
          <a:xfrm>
            <a:off x="2291768" y="2413337"/>
            <a:ext cx="543397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Queries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สองอัน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65284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1A54D-F1DC-A31F-8D27-BD301448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151158"/>
            <a:ext cx="8353425" cy="3771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FE1325-2848-BB42-767C-8F4355B8E44D}"/>
              </a:ext>
            </a:extLst>
          </p:cNvPr>
          <p:cNvGrpSpPr/>
          <p:nvPr/>
        </p:nvGrpSpPr>
        <p:grpSpPr>
          <a:xfrm>
            <a:off x="1278531" y="5040383"/>
            <a:ext cx="9634939" cy="1015663"/>
            <a:chOff x="2840090" y="5199010"/>
            <a:chExt cx="9634939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F8C277-D71D-C811-7358-7A51790AB06B}"/>
                </a:ext>
              </a:extLst>
            </p:cNvPr>
            <p:cNvSpPr txBox="1"/>
            <p:nvPr/>
          </p:nvSpPr>
          <p:spPr>
            <a:xfrm>
              <a:off x="3581401" y="5199010"/>
              <a:ext cx="889362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 Query </a:t>
              </a:r>
              <a:r>
                <a:rPr lang="th-TH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แรก ให้ </a:t>
              </a:r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Group </a:t>
              </a:r>
              <a:r>
                <a:rPr lang="en-US" sz="6000" b="1" dirty="0" err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productCode</a:t>
              </a:r>
              <a:endPara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pic>
          <p:nvPicPr>
            <p:cNvPr id="8" name="Graphic 7" descr="Badge with solid fill">
              <a:extLst>
                <a:ext uri="{FF2B5EF4-FFF2-40B4-BE49-F238E27FC236}">
                  <a16:creationId xmlns:a16="http://schemas.microsoft.com/office/drawing/2014/main" id="{14B4468F-E145-52F6-0185-43C3F388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40090" y="524964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139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CDFAC-09F5-1AC0-8442-5DF44615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87" y="1108973"/>
            <a:ext cx="1138262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68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2A22B-3BCC-B239-0546-43AB2B12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87" y="1143892"/>
            <a:ext cx="11382627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3CF19C-0F81-EF44-9524-FB63C1470218}"/>
              </a:ext>
            </a:extLst>
          </p:cNvPr>
          <p:cNvSpPr txBox="1"/>
          <p:nvPr/>
        </p:nvSpPr>
        <p:spPr>
          <a:xfrm>
            <a:off x="681719" y="3075046"/>
            <a:ext cx="1082856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Query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ที่สอง กด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Choose Columns</a:t>
            </a:r>
            <a:endParaRPr lang="th-TH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แล้วเลือกคอลัมน์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productName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1EC96303-3728-06F9-B23A-8EE18C01C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0096" y="14784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89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CE3F8-0806-7E87-81FC-B428E0DE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1143000"/>
            <a:ext cx="9199084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80FB59-B491-E047-EF0A-9D70C16CC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636" y="1885612"/>
            <a:ext cx="91990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9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BBB0C-9775-7C6C-3BAE-4E266E39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18" b="646"/>
          <a:stretch/>
        </p:blipFill>
        <p:spPr>
          <a:xfrm>
            <a:off x="334347" y="1094972"/>
            <a:ext cx="11523306" cy="4047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9876F-E8A9-4AC4-0370-E683861297BC}"/>
              </a:ext>
            </a:extLst>
          </p:cNvPr>
          <p:cNvSpPr txBox="1"/>
          <p:nvPr/>
        </p:nvSpPr>
        <p:spPr>
          <a:xfrm>
            <a:off x="2008984" y="4417358"/>
            <a:ext cx="8174033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worksheet -&gt; test1</a:t>
            </a:r>
          </a:p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คัดลอกข้อมูล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10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แถวแรกไป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test1</a:t>
            </a:r>
          </a:p>
        </p:txBody>
      </p:sp>
    </p:spTree>
    <p:extLst>
      <p:ext uri="{BB962C8B-B14F-4D97-AF65-F5344CB8AC3E}">
        <p14:creationId xmlns:p14="http://schemas.microsoft.com/office/powerpoint/2010/main" val="3053573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B22A9-22BF-F621-1AB7-1791D5E76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50" y="1155031"/>
            <a:ext cx="11038901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91486-448B-B0C7-C784-5A8DC1EFBF18}"/>
              </a:ext>
            </a:extLst>
          </p:cNvPr>
          <p:cNvSpPr txBox="1"/>
          <p:nvPr/>
        </p:nvSpPr>
        <p:spPr>
          <a:xfrm>
            <a:off x="340859" y="3243803"/>
            <a:ext cx="1151028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Queries -&gt; Merge Queries as New</a:t>
            </a:r>
          </a:p>
        </p:txBody>
      </p:sp>
      <p:pic>
        <p:nvPicPr>
          <p:cNvPr id="12" name="Graphic 11" descr="Badge 4 with solid fill">
            <a:extLst>
              <a:ext uri="{FF2B5EF4-FFF2-40B4-BE49-F238E27FC236}">
                <a16:creationId xmlns:a16="http://schemas.microsoft.com/office/drawing/2014/main" id="{FCE5B9B0-6C48-C848-63DF-215E54C29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6833" y="12755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926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DFA01-F894-AA82-21FF-2698D88E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4" y="1235075"/>
            <a:ext cx="5406262" cy="548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0DD1D-93F2-B3DA-FBA8-A108ED9FB6F6}"/>
              </a:ext>
            </a:extLst>
          </p:cNvPr>
          <p:cNvSpPr txBox="1"/>
          <p:nvPr/>
        </p:nvSpPr>
        <p:spPr>
          <a:xfrm>
            <a:off x="5634705" y="1259907"/>
            <a:ext cx="6404895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จากทั้งสอง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Queries</a:t>
            </a:r>
          </a:p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กดเลือกคอลัมน์ </a:t>
            </a:r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จากทั้งสอง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Queries</a:t>
            </a:r>
          </a:p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Maximum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1</a:t>
            </a:r>
            <a:endParaRPr lang="en-US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Graphic 11" descr="Badge 5 with solid fill">
            <a:extLst>
              <a:ext uri="{FF2B5EF4-FFF2-40B4-BE49-F238E27FC236}">
                <a16:creationId xmlns:a16="http://schemas.microsoft.com/office/drawing/2014/main" id="{D22F9B4F-44D1-46FB-51B5-D22F9A139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3158" y="12599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95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E7A1F-3798-6D77-D9A6-CE1B0E1D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49" y="1136370"/>
            <a:ext cx="110389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1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EB36E-786D-4F8D-E906-32EF7688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49" y="1127039"/>
            <a:ext cx="11038901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29CC91-9879-2FBA-10CE-4EE55D681867}"/>
              </a:ext>
            </a:extLst>
          </p:cNvPr>
          <p:cNvSpPr txBox="1"/>
          <p:nvPr/>
        </p:nvSpPr>
        <p:spPr>
          <a:xfrm>
            <a:off x="6766560" y="1893370"/>
            <a:ext cx="522124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เลือกคอลัมน์เฉพาะ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productName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Graphic 10" descr="Badge 6 with solid fill">
            <a:extLst>
              <a:ext uri="{FF2B5EF4-FFF2-40B4-BE49-F238E27FC236}">
                <a16:creationId xmlns:a16="http://schemas.microsoft.com/office/drawing/2014/main" id="{127C066B-E89F-D3F5-2737-F8DF9E3DF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2160" y="1780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3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39FD7-A39B-4092-3FBC-D052D9D8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49" y="1145700"/>
            <a:ext cx="110389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4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4D2BD-2A52-7A48-7888-89076912BBE0}"/>
              </a:ext>
            </a:extLst>
          </p:cNvPr>
          <p:cNvSpPr txBox="1"/>
          <p:nvPr/>
        </p:nvSpPr>
        <p:spPr>
          <a:xfrm>
            <a:off x="345230" y="1392513"/>
            <a:ext cx="11150084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product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ใดมียอดการสั่งซื้อรวมเป็นราคามากที่สุด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14474199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D70E2-3352-0679-3F48-8C34FFF0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092DC7-172A-290B-7FDB-B972672B9B76}"/>
              </a:ext>
            </a:extLst>
          </p:cNvPr>
          <p:cNvSpPr txBox="1"/>
          <p:nvPr/>
        </p:nvSpPr>
        <p:spPr>
          <a:xfrm>
            <a:off x="0" y="1690063"/>
            <a:ext cx="12192000" cy="1323439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ourier New" panose="02070309020205020404" pitchFamily="49" charset="0"/>
              </a:rPr>
              <a:t>4.Data Manipulation</a:t>
            </a: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1A798-8F99-A13A-6D77-21A6D6C1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77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5FE9-0A90-D12C-7259-91FDB419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4A86E-548C-774D-ABFE-7068350D6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F2F61-B91B-A5BE-C955-B1429EBE9205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D87BE-9FC2-59C6-44FA-A4D94BF7F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7" r="19720" b="56583"/>
          <a:stretch/>
        </p:blipFill>
        <p:spPr>
          <a:xfrm>
            <a:off x="168818" y="1380839"/>
            <a:ext cx="11854365" cy="31089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E83DCE-161D-4D3C-8938-676E96026894}"/>
              </a:ext>
            </a:extLst>
          </p:cNvPr>
          <p:cNvCxnSpPr>
            <a:cxnSpLocks/>
          </p:cNvCxnSpPr>
          <p:nvPr/>
        </p:nvCxnSpPr>
        <p:spPr>
          <a:xfrm flipV="1">
            <a:off x="2777476" y="3346692"/>
            <a:ext cx="0" cy="1722439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42FA56-6845-2023-28F7-2B6F691046C5}"/>
              </a:ext>
            </a:extLst>
          </p:cNvPr>
          <p:cNvSpPr txBox="1"/>
          <p:nvPr/>
        </p:nvSpPr>
        <p:spPr>
          <a:xfrm>
            <a:off x="168818" y="5069131"/>
            <a:ext cx="5927182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ใหม่ชื่อ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report</a:t>
            </a: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กรอกข้อมูลดังภาพ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F749B-14EC-F939-4239-35B2EA99D94F}"/>
              </a:ext>
            </a:extLst>
          </p:cNvPr>
          <p:cNvCxnSpPr>
            <a:cxnSpLocks/>
          </p:cNvCxnSpPr>
          <p:nvPr/>
        </p:nvCxnSpPr>
        <p:spPr>
          <a:xfrm flipV="1">
            <a:off x="9952717" y="2567780"/>
            <a:ext cx="0" cy="1722439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916DCA-AB20-949B-9A73-53C8E52D9B4A}"/>
              </a:ext>
            </a:extLst>
          </p:cNvPr>
          <p:cNvSpPr txBox="1"/>
          <p:nvPr/>
        </p:nvSpPr>
        <p:spPr>
          <a:xfrm>
            <a:off x="8230466" y="4290219"/>
            <a:ext cx="3792715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เลือก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-&gt; Data Validation…</a:t>
            </a:r>
          </a:p>
        </p:txBody>
      </p:sp>
    </p:spTree>
    <p:extLst>
      <p:ext uri="{BB962C8B-B14F-4D97-AF65-F5344CB8AC3E}">
        <p14:creationId xmlns:p14="http://schemas.microsoft.com/office/powerpoint/2010/main" val="4272690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5E86-1736-2D48-62C6-25908C900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32BCEF-2611-32CA-9515-849DDCE4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9AB19-C68A-F66B-8035-3C91AD9C4225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74648-7968-356E-6853-872F37B4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466850"/>
            <a:ext cx="5600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978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9BB21-2EEE-E419-704B-318A43ED8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87A98-ADD2-D639-F78A-63E600E9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A49B2-B3DC-3E23-D80B-3D613FA259F5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56491-CAE0-F002-0431-885E642A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50" y="1233575"/>
            <a:ext cx="7387901" cy="517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6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20282-0901-98BB-F8AE-57467F925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58" b="4368"/>
          <a:stretch/>
        </p:blipFill>
        <p:spPr>
          <a:xfrm>
            <a:off x="419100" y="2339619"/>
            <a:ext cx="11353800" cy="36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E4448F-CBFD-FAB7-77FF-84C9B9A68D5A}"/>
              </a:ext>
            </a:extLst>
          </p:cNvPr>
          <p:cNvSpPr txBox="1"/>
          <p:nvPr/>
        </p:nvSpPr>
        <p:spPr>
          <a:xfrm>
            <a:off x="419100" y="1328848"/>
            <a:ext cx="1081097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</a:t>
            </a:r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54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largest value in a set of values</a:t>
            </a:r>
            <a:endParaRPr lang="en-US" sz="5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46734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4413-C880-851A-63A1-C975A424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A1553-4B42-0C4D-FCFA-5F833447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AFE9F-0348-FD20-20E5-1A8D88308AF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3EE25-F1C5-4262-7306-429B5A79C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6" r="19031" b="42293"/>
          <a:stretch/>
        </p:blipFill>
        <p:spPr>
          <a:xfrm>
            <a:off x="405404" y="1492898"/>
            <a:ext cx="11381192" cy="38726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AC50E4-62A6-6C46-0CF8-6E7D2BC18886}"/>
              </a:ext>
            </a:extLst>
          </p:cNvPr>
          <p:cNvCxnSpPr>
            <a:cxnSpLocks/>
          </p:cNvCxnSpPr>
          <p:nvPr/>
        </p:nvCxnSpPr>
        <p:spPr>
          <a:xfrm flipH="1">
            <a:off x="1800808" y="3750492"/>
            <a:ext cx="1959428" cy="0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F2A780-C777-58A9-2DAB-70BDD2F7CDC1}"/>
              </a:ext>
            </a:extLst>
          </p:cNvPr>
          <p:cNvSpPr txBox="1"/>
          <p:nvPr/>
        </p:nvSpPr>
        <p:spPr>
          <a:xfrm>
            <a:off x="3907281" y="3429000"/>
            <a:ext cx="5252269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จะปรากฏ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Drop Down List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ให้เลือก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11009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7EDA-3680-6111-E42E-F2B662364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71F0D-9070-133C-6DB7-7C64FFA7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E6E12-0EEC-E444-F005-A03AC68CA7DE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102489-7EB6-0F3E-E9E4-368DA6706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0" r="37245"/>
          <a:stretch/>
        </p:blipFill>
        <p:spPr>
          <a:xfrm>
            <a:off x="298577" y="1110341"/>
            <a:ext cx="8416212" cy="5609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2D4F8-4028-3E72-FDA8-D6C0B0E42722}"/>
              </a:ext>
            </a:extLst>
          </p:cNvPr>
          <p:cNvSpPr txBox="1"/>
          <p:nvPr/>
        </p:nvSpPr>
        <p:spPr>
          <a:xfrm>
            <a:off x="5206482" y="2151727"/>
            <a:ext cx="6792685" cy="255454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ใหม่ชื่อ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กรอกสูตร</a:t>
            </a:r>
          </a:p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=UNIQUE(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order!F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:F2997)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จะได้ชื่อลูกค้าที่ไม่ซ้ำ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407018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7EDA-3680-6111-E42E-F2B662364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71F0D-9070-133C-6DB7-7C64FFA7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E6E12-0EEC-E444-F005-A03AC68CA7DE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12D4F8-4028-3E72-FDA8-D6C0B0E42722}"/>
              </a:ext>
            </a:extLst>
          </p:cNvPr>
          <p:cNvSpPr txBox="1"/>
          <p:nvPr/>
        </p:nvSpPr>
        <p:spPr>
          <a:xfrm>
            <a:off x="5323118" y="2254364"/>
            <a:ext cx="5379093" cy="1938992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กรณีที่ไม่มี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unique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ให้ใช้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filter</a:t>
            </a: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Filter -&gt; Advanced</a:t>
            </a: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แล้วเลือก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Unique records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A0067-1E4B-C0BD-4C57-87CDFF8E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08" y="1766535"/>
            <a:ext cx="30003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281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E6E12-A70F-98E9-D97E-C2CA3ACD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507A4-D36F-3D91-B826-0337327C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0BAB2-4596-7EBA-6FFE-675BECFDEC33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84AD5-1C5F-9B13-B2DE-D0CC7A92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82" y="1588148"/>
            <a:ext cx="5600700" cy="39243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E5C4C3-0718-AEE3-A4F4-2EF52D2F72AD}"/>
              </a:ext>
            </a:extLst>
          </p:cNvPr>
          <p:cNvCxnSpPr>
            <a:cxnSpLocks/>
          </p:cNvCxnSpPr>
          <p:nvPr/>
        </p:nvCxnSpPr>
        <p:spPr>
          <a:xfrm flipH="1">
            <a:off x="3698032" y="2481942"/>
            <a:ext cx="1959428" cy="1352940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DD777E-251E-E704-9457-51C7101C629E}"/>
              </a:ext>
            </a:extLst>
          </p:cNvPr>
          <p:cNvSpPr txBox="1"/>
          <p:nvPr/>
        </p:nvSpPr>
        <p:spPr>
          <a:xfrm>
            <a:off x="5736082" y="1973839"/>
            <a:ext cx="6216432" cy="1938992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กลับไปเปลี่ยน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Validation</a:t>
            </a: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ให้เป็นข้อมูลชื่อลูกค้าที่ไม่ซ้ำกัน</a:t>
            </a:r>
          </a:p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=data!$A$1:$A$98</a:t>
            </a:r>
          </a:p>
        </p:txBody>
      </p:sp>
    </p:spTree>
    <p:extLst>
      <p:ext uri="{BB962C8B-B14F-4D97-AF65-F5344CB8AC3E}">
        <p14:creationId xmlns:p14="http://schemas.microsoft.com/office/powerpoint/2010/main" val="21862316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60735-884E-628F-062C-9F338C439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3BA437-F218-41DF-4398-C1AC00E5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75308-3E8D-4BE2-39B3-5BD279EC5BC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49125-1318-B46F-A74B-A1BFFCBB6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1" r="50867" b="24430"/>
          <a:stretch/>
        </p:blipFill>
        <p:spPr>
          <a:xfrm>
            <a:off x="1707502" y="1334278"/>
            <a:ext cx="8453534" cy="48983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C2E597-55AD-EDDE-BF4C-017652997B4C}"/>
              </a:ext>
            </a:extLst>
          </p:cNvPr>
          <p:cNvCxnSpPr>
            <a:cxnSpLocks/>
          </p:cNvCxnSpPr>
          <p:nvPr/>
        </p:nvCxnSpPr>
        <p:spPr>
          <a:xfrm flipH="1">
            <a:off x="3601616" y="3200399"/>
            <a:ext cx="1959428" cy="0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404B29-25FC-9DB9-D3DC-73C117038C9D}"/>
              </a:ext>
            </a:extLst>
          </p:cNvPr>
          <p:cNvSpPr txBox="1"/>
          <p:nvPr/>
        </p:nvSpPr>
        <p:spPr>
          <a:xfrm>
            <a:off x="5687873" y="2846456"/>
            <a:ext cx="4294327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ข้อมูลชื่อลูกค้าทั้งหมดที่ไม่ซ้ำ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662828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61D9-17AB-1D1C-48A5-5C1A9812B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88DD1-8E14-8F52-FC0D-415E511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2FC73-F302-E914-A447-A664D8948868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137622-3E07-DDC1-294D-43CBDDBEC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7" r="60836" b="59442"/>
          <a:stretch/>
        </p:blipFill>
        <p:spPr>
          <a:xfrm>
            <a:off x="1551015" y="3391676"/>
            <a:ext cx="9089970" cy="1828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EC144-13FE-4E7E-4D8A-EB2E2A17AD10}"/>
              </a:ext>
            </a:extLst>
          </p:cNvPr>
          <p:cNvSpPr txBox="1"/>
          <p:nvPr/>
        </p:nvSpPr>
        <p:spPr>
          <a:xfrm>
            <a:off x="345230" y="1392513"/>
            <a:ext cx="11150084" cy="19389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ให้สร้างฟังก์ชันเพื่อแสดงผลตาม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#Order	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จำนวนครั้งที่สั่งซื้อ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Total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ยอดรวมทั้งหมดที่สั่งซื้อ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01365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42789-9C04-8907-713C-8DBAC976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B9406-1478-0D21-9162-7D7D9559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BEE7-22BA-7D2C-A672-856ED8E31590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2DF12-654D-F845-B10D-4D46363FA66A}"/>
              </a:ext>
            </a:extLst>
          </p:cNvPr>
          <p:cNvSpPr txBox="1"/>
          <p:nvPr/>
        </p:nvSpPr>
        <p:spPr>
          <a:xfrm>
            <a:off x="345229" y="1392513"/>
            <a:ext cx="11672599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ให้ปรับปรุงสูตรใน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worksheet: data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เพื่อให้รายชื่อลูกค้าเรียงลำดับตามตัวอักษร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03745-7A70-EA2F-461B-198D2082D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7" r="60893" b="34514"/>
          <a:stretch/>
        </p:blipFill>
        <p:spPr>
          <a:xfrm>
            <a:off x="1869233" y="2012363"/>
            <a:ext cx="8453535" cy="456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070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99E25-9ABE-75C4-5422-113BCC35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39EEA-C04E-EB98-AB96-61DCC952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610AF-D95B-5EA7-361A-510C60648FD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4.2 VLOOKUP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2F09A-5A74-4CD8-2EDB-12807E165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9" r="53240" b="2965"/>
          <a:stretch/>
        </p:blipFill>
        <p:spPr>
          <a:xfrm>
            <a:off x="746449" y="1090294"/>
            <a:ext cx="7035281" cy="5665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67538E-5F83-BC00-D888-3056380B11C3}"/>
              </a:ext>
            </a:extLst>
          </p:cNvPr>
          <p:cNvSpPr txBox="1"/>
          <p:nvPr/>
        </p:nvSpPr>
        <p:spPr>
          <a:xfrm>
            <a:off x="5094514" y="2375058"/>
            <a:ext cx="6624302" cy="3170099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Drop Down List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แสดงรหัส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ที่ไม่ซ้ำและเรียงลำดับจากน้อยไปมาก</a:t>
            </a: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กรอก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productName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priceEach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เพื่อใช้แสดงข้อมูลตาม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49525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F29A-5306-9F92-4AA1-86C53BD66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0FF00-7CDA-9C73-25BD-9C043AC9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63383-A14B-0631-1330-FB93EA567CA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4.2 VLOOKUP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667DC-1550-32B5-2BE1-8ADEE66C5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1" r="54694" b="54682"/>
          <a:stretch/>
        </p:blipFill>
        <p:spPr>
          <a:xfrm>
            <a:off x="1492899" y="1249071"/>
            <a:ext cx="9206203" cy="2519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A04E1-B05C-53D1-CB37-F5C7FDD01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70" r="35867" b="50000"/>
          <a:stretch/>
        </p:blipFill>
        <p:spPr>
          <a:xfrm>
            <a:off x="2186473" y="4280904"/>
            <a:ext cx="7819053" cy="1562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288337-768F-C463-74B5-199CA6242432}"/>
              </a:ext>
            </a:extLst>
          </p:cNvPr>
          <p:cNvSpPr txBox="1"/>
          <p:nvPr/>
        </p:nvSpPr>
        <p:spPr>
          <a:xfrm>
            <a:off x="1824998" y="1993051"/>
            <a:ext cx="8410684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=VLOOKUP(A6,order!B2:G2997,2,FALSE)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1AC1F6-8945-A16A-E9C6-0EA1F08E587F}"/>
              </a:ext>
            </a:extLst>
          </p:cNvPr>
          <p:cNvCxnSpPr>
            <a:cxnSpLocks/>
          </p:cNvCxnSpPr>
          <p:nvPr/>
        </p:nvCxnSpPr>
        <p:spPr>
          <a:xfrm flipH="1">
            <a:off x="2743200" y="2500604"/>
            <a:ext cx="2248678" cy="928396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9B076-E479-A6F1-DFB5-DD52ED1E9D5A}"/>
              </a:ext>
            </a:extLst>
          </p:cNvPr>
          <p:cNvCxnSpPr>
            <a:cxnSpLocks/>
          </p:cNvCxnSpPr>
          <p:nvPr/>
        </p:nvCxnSpPr>
        <p:spPr>
          <a:xfrm flipH="1">
            <a:off x="5955961" y="2545410"/>
            <a:ext cx="765190" cy="1522737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205A3-FFDF-9DD3-779C-6A7FFE3B5CD2}"/>
              </a:ext>
            </a:extLst>
          </p:cNvPr>
          <p:cNvSpPr/>
          <p:nvPr/>
        </p:nvSpPr>
        <p:spPr>
          <a:xfrm>
            <a:off x="3209731" y="4280905"/>
            <a:ext cx="6795795" cy="156287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Badge 6 with solid fill">
            <a:extLst>
              <a:ext uri="{FF2B5EF4-FFF2-40B4-BE49-F238E27FC236}">
                <a16:creationId xmlns:a16="http://schemas.microsoft.com/office/drawing/2014/main" id="{B4C22295-561A-067E-791C-44D000953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0721" y="3814054"/>
            <a:ext cx="548640" cy="548640"/>
          </a:xfrm>
          <a:prstGeom prst="rect">
            <a:avLst/>
          </a:prstGeom>
        </p:spPr>
      </p:pic>
      <p:pic>
        <p:nvPicPr>
          <p:cNvPr id="20" name="Graphic 19" descr="Badge 4 with solid fill">
            <a:extLst>
              <a:ext uri="{FF2B5EF4-FFF2-40B4-BE49-F238E27FC236}">
                <a16:creationId xmlns:a16="http://schemas.microsoft.com/office/drawing/2014/main" id="{BE7160F2-6C6B-0C3E-FFB9-5F3D42DD0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1572" y="3814054"/>
            <a:ext cx="548640" cy="548640"/>
          </a:xfrm>
          <a:prstGeom prst="rect">
            <a:avLst/>
          </a:prstGeom>
        </p:spPr>
      </p:pic>
      <p:pic>
        <p:nvPicPr>
          <p:cNvPr id="22" name="Graphic 21" descr="Badge with solid fill">
            <a:extLst>
              <a:ext uri="{FF2B5EF4-FFF2-40B4-BE49-F238E27FC236}">
                <a16:creationId xmlns:a16="http://schemas.microsoft.com/office/drawing/2014/main" id="{4FBD0D36-ED36-8745-378E-41D4D57006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0512" y="3814054"/>
            <a:ext cx="548640" cy="548640"/>
          </a:xfrm>
          <a:prstGeom prst="rect">
            <a:avLst/>
          </a:prstGeom>
        </p:spPr>
      </p:pic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4058D0AD-F0B9-3D4D-E88C-9D82ACC22F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3335" y="3814054"/>
            <a:ext cx="548640" cy="548640"/>
          </a:xfrm>
          <a:prstGeom prst="rect">
            <a:avLst/>
          </a:prstGeom>
        </p:spPr>
      </p:pic>
      <p:pic>
        <p:nvPicPr>
          <p:cNvPr id="26" name="Graphic 25" descr="Badge 5 with solid fill">
            <a:extLst>
              <a:ext uri="{FF2B5EF4-FFF2-40B4-BE49-F238E27FC236}">
                <a16:creationId xmlns:a16="http://schemas.microsoft.com/office/drawing/2014/main" id="{7D467C78-00E9-2840-DBCF-468168C380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24597" y="3814054"/>
            <a:ext cx="548640" cy="548640"/>
          </a:xfrm>
          <a:prstGeom prst="rect">
            <a:avLst/>
          </a:prstGeom>
        </p:spPr>
      </p:pic>
      <p:pic>
        <p:nvPicPr>
          <p:cNvPr id="28" name="Graphic 27" descr="Badge 1 with solid fill">
            <a:extLst>
              <a:ext uri="{FF2B5EF4-FFF2-40B4-BE49-F238E27FC236}">
                <a16:creationId xmlns:a16="http://schemas.microsoft.com/office/drawing/2014/main" id="{64143337-DA54-DCBE-D3BE-8B64C8C77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41034" y="381405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431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10065-C6A3-D512-4BCA-C4CCE7F07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A52E5-94EC-E298-27FF-C2D35950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ECE65-E8C5-73F0-8BF5-153940DBC33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4.2 VLOOKUP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99BD9-141E-C9F7-C09D-943D3AE86619}"/>
              </a:ext>
            </a:extLst>
          </p:cNvPr>
          <p:cNvSpPr txBox="1"/>
          <p:nvPr/>
        </p:nvSpPr>
        <p:spPr>
          <a:xfrm>
            <a:off x="345230" y="1392513"/>
            <a:ext cx="11150084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ให้ใส่สูตรเพื่อหาค่า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priceEach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ตามข้อมูล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894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4448F-CBFD-FAB7-77FF-84C9B9A68D5A}"/>
              </a:ext>
            </a:extLst>
          </p:cNvPr>
          <p:cNvSpPr txBox="1"/>
          <p:nvPr/>
        </p:nvSpPr>
        <p:spPr>
          <a:xfrm>
            <a:off x="419100" y="1328848"/>
            <a:ext cx="1081097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</a:t>
            </a:r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54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largest value in a set of values</a:t>
            </a:r>
            <a:endParaRPr lang="en-US" sz="5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1E9D7B-F630-D62C-5FA7-3F2AE6932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17" b="3290"/>
          <a:stretch/>
        </p:blipFill>
        <p:spPr>
          <a:xfrm>
            <a:off x="419100" y="2257996"/>
            <a:ext cx="11353800" cy="3816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8DA553-2008-E91F-A0DD-B130ED775DE7}"/>
              </a:ext>
            </a:extLst>
          </p:cNvPr>
          <p:cNvSpPr txBox="1"/>
          <p:nvPr/>
        </p:nvSpPr>
        <p:spPr>
          <a:xfrm>
            <a:off x="6277340" y="4660502"/>
            <a:ext cx="3704860" cy="1015663"/>
          </a:xfrm>
          <a:prstGeom prst="rect">
            <a:avLst/>
          </a:prstGeom>
          <a:solidFill>
            <a:srgbClr val="BF9000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=MAX(D2:D11)</a:t>
            </a:r>
          </a:p>
        </p:txBody>
      </p:sp>
    </p:spTree>
    <p:extLst>
      <p:ext uri="{BB962C8B-B14F-4D97-AF65-F5344CB8AC3E}">
        <p14:creationId xmlns:p14="http://schemas.microsoft.com/office/powerpoint/2010/main" val="35070203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6B07D-8585-522F-8FF4-455069F02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162320-7E19-09F4-1CE2-0B890F43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BD772-5528-9280-70C5-FB8ED0CB8CA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80DBB-E075-4825-2B9B-27BAB3FBA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13" r="17653" b="19388"/>
          <a:stretch/>
        </p:blipFill>
        <p:spPr>
          <a:xfrm>
            <a:off x="243289" y="1343610"/>
            <a:ext cx="11705422" cy="4394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8A453-3516-DADB-280A-C88A0CB64758}"/>
              </a:ext>
            </a:extLst>
          </p:cNvPr>
          <p:cNvSpPr txBox="1"/>
          <p:nvPr/>
        </p:nvSpPr>
        <p:spPr>
          <a:xfrm>
            <a:off x="4562669" y="2363210"/>
            <a:ext cx="5943600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=BAHTTEXT(G2)</a:t>
            </a:r>
          </a:p>
        </p:txBody>
      </p:sp>
    </p:spTree>
    <p:extLst>
      <p:ext uri="{BB962C8B-B14F-4D97-AF65-F5344CB8AC3E}">
        <p14:creationId xmlns:p14="http://schemas.microsoft.com/office/powerpoint/2010/main" val="31217729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9A070-813E-B971-39DA-8412B9477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26616-B192-FA1C-600C-4B3FA9CB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F0288-2418-91CD-067B-5D85C7AF380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D056C-313B-3A7E-60FF-4A8E5A41D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8" r="16276" b="19388"/>
          <a:stretch/>
        </p:blipFill>
        <p:spPr>
          <a:xfrm>
            <a:off x="245902" y="1632852"/>
            <a:ext cx="11700197" cy="4096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924B22-E08E-4DB6-FFEA-676892881B22}"/>
              </a:ext>
            </a:extLst>
          </p:cNvPr>
          <p:cNvSpPr txBox="1"/>
          <p:nvPr/>
        </p:nvSpPr>
        <p:spPr>
          <a:xfrm>
            <a:off x="4562669" y="2456518"/>
            <a:ext cx="5943600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=BAHTTEXT(G2)</a:t>
            </a:r>
          </a:p>
        </p:txBody>
      </p:sp>
    </p:spTree>
    <p:extLst>
      <p:ext uri="{BB962C8B-B14F-4D97-AF65-F5344CB8AC3E}">
        <p14:creationId xmlns:p14="http://schemas.microsoft.com/office/powerpoint/2010/main" val="34638239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C757-6B09-F7FB-D61F-9A1A1A88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88CD3-BE6B-FB0E-66F9-9A61636F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72C0A-849C-7792-C822-03FE0BC18853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107F8-D2C8-568E-17CB-F468D783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06" y="1127157"/>
            <a:ext cx="6478261" cy="5411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DE306-4283-6C34-AF61-505FD553FA04}"/>
              </a:ext>
            </a:extLst>
          </p:cNvPr>
          <p:cNvSpPr txBox="1"/>
          <p:nvPr/>
        </p:nvSpPr>
        <p:spPr>
          <a:xfrm>
            <a:off x="5626358" y="2767280"/>
            <a:ext cx="6270172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ฟังก์ชันแปลงตัวเลขเป็นค่าเงินในภาษาอื่นไม่มี</a:t>
            </a:r>
          </a:p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ต้องปรับปรุงจากโค้ดที่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Microsoft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แนะนำ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750917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3F979-A1D6-74D1-C3C9-8D835158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5770D-6293-4D77-1F8E-FB7173FD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6251D-D4E5-EADA-012B-827F8BF3F3D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DF4C0-0B29-A54E-A3CD-342AE215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71250"/>
            <a:ext cx="10058400" cy="53461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B476A7-299C-2DFD-D3F1-CAB657A9854F}"/>
              </a:ext>
            </a:extLst>
          </p:cNvPr>
          <p:cNvSpPr txBox="1"/>
          <p:nvPr/>
        </p:nvSpPr>
        <p:spPr>
          <a:xfrm>
            <a:off x="4590660" y="3024287"/>
            <a:ext cx="627017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alt + F11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เพื่อเรียกใช้งาน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12738259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BE8E-F9B4-4225-F402-5E6FD839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22BC1-F4DB-D16C-97CB-FAA0A2B8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8EA54-10E2-E2D7-869F-E05F4BCC73A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CF34B-7EF8-98C6-6448-DF3B499B9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21"/>
          <a:stretch/>
        </p:blipFill>
        <p:spPr>
          <a:xfrm>
            <a:off x="1152849" y="1296955"/>
            <a:ext cx="9886302" cy="5059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8260A-3C60-AFFA-C28D-8DC67B9AD5A8}"/>
              </a:ext>
            </a:extLst>
          </p:cNvPr>
          <p:cNvSpPr txBox="1"/>
          <p:nvPr/>
        </p:nvSpPr>
        <p:spPr>
          <a:xfrm>
            <a:off x="4404047" y="2978120"/>
            <a:ext cx="627017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-&gt; Import File…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BEFBDB-FB90-4D4C-78FC-309300E31C58}"/>
              </a:ext>
            </a:extLst>
          </p:cNvPr>
          <p:cNvCxnSpPr>
            <a:cxnSpLocks/>
          </p:cNvCxnSpPr>
          <p:nvPr/>
        </p:nvCxnSpPr>
        <p:spPr>
          <a:xfrm flipH="1" flipV="1">
            <a:off x="2037103" y="1913807"/>
            <a:ext cx="2236317" cy="1301002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502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950C0-BB55-7DE9-9342-3CE1FAFFC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E9DD8-2CFE-CA74-0348-68823074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B7EC5-4448-6A18-AA52-5638664B76E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65245-024E-2149-19B9-2CC11BFB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47" y="1250626"/>
            <a:ext cx="8094306" cy="5076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31CB0-44AB-F953-74F2-9C548FC69F74}"/>
              </a:ext>
            </a:extLst>
          </p:cNvPr>
          <p:cNvSpPr txBox="1"/>
          <p:nvPr/>
        </p:nvSpPr>
        <p:spPr>
          <a:xfrm>
            <a:off x="3480316" y="4605280"/>
            <a:ext cx="6270172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ดาวน์โหลดได้จาก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https://data.thepsatri.com/excel/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19BFC3-F3CA-546B-A9DD-FED6B4EA0E20}"/>
              </a:ext>
            </a:extLst>
          </p:cNvPr>
          <p:cNvCxnSpPr>
            <a:cxnSpLocks/>
          </p:cNvCxnSpPr>
          <p:nvPr/>
        </p:nvCxnSpPr>
        <p:spPr>
          <a:xfrm flipH="1" flipV="1">
            <a:off x="5181520" y="3192311"/>
            <a:ext cx="771410" cy="1301002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0470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A3893-04FD-E8CF-7D1D-357EEE1C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C2D36-439A-E3DE-4BD4-8C516FBD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BF582-EFE7-3190-5062-B4BC571DC39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2F519-8653-3083-B096-49900638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14" y="1168610"/>
            <a:ext cx="10072173" cy="53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845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0D4BF-209A-06B1-9DF4-016D68AA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63B94-C50C-1070-2D29-DA4FBA25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F6BF5-5936-71B6-E5E2-250693021068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0E78E-DE68-7F2B-D200-DF2323E99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15" r="40153" b="33669"/>
          <a:stretch/>
        </p:blipFill>
        <p:spPr>
          <a:xfrm>
            <a:off x="386298" y="1380931"/>
            <a:ext cx="11419405" cy="408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05480-0715-23C1-AE1A-0D931645377A}"/>
              </a:ext>
            </a:extLst>
          </p:cNvPr>
          <p:cNvSpPr txBox="1"/>
          <p:nvPr/>
        </p:nvSpPr>
        <p:spPr>
          <a:xfrm>
            <a:off x="5728955" y="3540572"/>
            <a:ext cx="627017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SpellNumber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(G2)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9ACA82-F037-8732-7776-0059811318A6}"/>
              </a:ext>
            </a:extLst>
          </p:cNvPr>
          <p:cNvCxnSpPr>
            <a:cxnSpLocks/>
          </p:cNvCxnSpPr>
          <p:nvPr/>
        </p:nvCxnSpPr>
        <p:spPr>
          <a:xfrm flipV="1">
            <a:off x="9153290" y="2206800"/>
            <a:ext cx="0" cy="1217535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3896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79598-0926-AC31-A7BB-ED825487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FDFF2-9F54-23A8-F30E-01D41E3B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2C86D-9D55-60EF-2054-82E6206F04CD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CF584-1DB0-B7D4-654D-2EA1036D4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1" r="34337" b="35954"/>
          <a:stretch/>
        </p:blipFill>
        <p:spPr>
          <a:xfrm>
            <a:off x="201419" y="1296956"/>
            <a:ext cx="11789162" cy="4012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AD73D-F56F-E538-8D73-734FFC5933BC}"/>
              </a:ext>
            </a:extLst>
          </p:cNvPr>
          <p:cNvSpPr txBox="1"/>
          <p:nvPr/>
        </p:nvSpPr>
        <p:spPr>
          <a:xfrm>
            <a:off x="5728955" y="3792499"/>
            <a:ext cx="627017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SpellNumber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(G2)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E507A0-5649-27EF-42F8-823668A5627D}"/>
              </a:ext>
            </a:extLst>
          </p:cNvPr>
          <p:cNvCxnSpPr>
            <a:cxnSpLocks/>
          </p:cNvCxnSpPr>
          <p:nvPr/>
        </p:nvCxnSpPr>
        <p:spPr>
          <a:xfrm flipV="1">
            <a:off x="9153290" y="2458727"/>
            <a:ext cx="0" cy="1217535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3325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15BE4-BEAA-2358-500E-C23B8736F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9CED9-410E-ACDE-E4F8-5A55F8B2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51C1-145E-E093-EFA1-E435C4EBE21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B599F-A898-01CB-EBB5-B5871774C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70" r="27895" b="36015"/>
          <a:stretch/>
        </p:blipFill>
        <p:spPr>
          <a:xfrm>
            <a:off x="282043" y="1371951"/>
            <a:ext cx="11627914" cy="3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6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3842</TotalTime>
  <Words>1675</Words>
  <Application>Microsoft Office PowerPoint</Application>
  <PresentationFormat>Widescreen</PresentationFormat>
  <Paragraphs>348</Paragraphs>
  <Slides>100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9" baseType="lpstr">
      <vt:lpstr>Aptos</vt:lpstr>
      <vt:lpstr>Arial</vt:lpstr>
      <vt:lpstr>Calibri</vt:lpstr>
      <vt:lpstr>Calibri Light</vt:lpstr>
      <vt:lpstr>Courier New</vt:lpstr>
      <vt:lpstr>Georgia Pro</vt:lpstr>
      <vt:lpstr>TH Sarabun New</vt:lpstr>
      <vt:lpstr>Wingdings</vt:lpstr>
      <vt:lpstr>Office Theme</vt:lpstr>
      <vt:lpstr>การวิเคราะห์ข้อมูลเบื้องต้น ด้วย MS Excel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Piyapong Dangkham</dc:creator>
  <cp:lastModifiedBy>Piyapong Dangkham</cp:lastModifiedBy>
  <cp:revision>482</cp:revision>
  <dcterms:created xsi:type="dcterms:W3CDTF">2023-12-10T12:07:22Z</dcterms:created>
  <dcterms:modified xsi:type="dcterms:W3CDTF">2024-11-08T13:34:59Z</dcterms:modified>
</cp:coreProperties>
</file>